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2" r:id="rId4"/>
    <p:sldId id="311" r:id="rId5"/>
    <p:sldId id="315" r:id="rId6"/>
    <p:sldId id="258" r:id="rId7"/>
    <p:sldId id="314" r:id="rId8"/>
    <p:sldId id="313" r:id="rId9"/>
    <p:sldId id="259" r:id="rId10"/>
    <p:sldId id="262" r:id="rId11"/>
    <p:sldId id="264" r:id="rId12"/>
    <p:sldId id="263" r:id="rId13"/>
    <p:sldId id="282" r:id="rId14"/>
    <p:sldId id="289" r:id="rId15"/>
    <p:sldId id="284" r:id="rId16"/>
    <p:sldId id="286" r:id="rId17"/>
    <p:sldId id="265" r:id="rId18"/>
    <p:sldId id="266" r:id="rId19"/>
    <p:sldId id="269" r:id="rId20"/>
    <p:sldId id="267" r:id="rId21"/>
    <p:sldId id="268" r:id="rId22"/>
    <p:sldId id="273" r:id="rId23"/>
    <p:sldId id="281" r:id="rId24"/>
    <p:sldId id="271" r:id="rId25"/>
    <p:sldId id="272" r:id="rId26"/>
    <p:sldId id="274" r:id="rId27"/>
    <p:sldId id="275" r:id="rId28"/>
    <p:sldId id="276" r:id="rId29"/>
    <p:sldId id="277" r:id="rId30"/>
    <p:sldId id="278" r:id="rId31"/>
    <p:sldId id="279" r:id="rId32"/>
    <p:sldId id="280" r:id="rId33"/>
    <p:sldId id="290" r:id="rId34"/>
    <p:sldId id="291" r:id="rId35"/>
    <p:sldId id="292" r:id="rId36"/>
    <p:sldId id="293" r:id="rId37"/>
    <p:sldId id="294" r:id="rId38"/>
    <p:sldId id="295" r:id="rId39"/>
    <p:sldId id="296" r:id="rId40"/>
    <p:sldId id="297" r:id="rId41"/>
    <p:sldId id="298" r:id="rId42"/>
    <p:sldId id="299" r:id="rId43"/>
    <p:sldId id="304" r:id="rId44"/>
    <p:sldId id="300" r:id="rId45"/>
    <p:sldId id="305" r:id="rId46"/>
    <p:sldId id="306" r:id="rId47"/>
    <p:sldId id="301" r:id="rId48"/>
    <p:sldId id="307" r:id="rId49"/>
    <p:sldId id="302" r:id="rId50"/>
    <p:sldId id="303" r:id="rId51"/>
    <p:sldId id="308" r:id="rId52"/>
    <p:sldId id="309" r:id="rId53"/>
    <p:sldId id="316" r:id="rId54"/>
    <p:sldId id="317" r:id="rId55"/>
    <p:sldId id="31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44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C8145D-94C0-4467-B943-32ACE909BED5}"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AB59E-D98A-4813-8563-F174E05034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C8145D-94C0-4467-B943-32ACE909BED5}"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AB59E-D98A-4813-8563-F174E05034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C8145D-94C0-4467-B943-32ACE909BED5}"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AB59E-D98A-4813-8563-F174E05034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C8145D-94C0-4467-B943-32ACE909BED5}"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AB59E-D98A-4813-8563-F174E05034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C8145D-94C0-4467-B943-32ACE909BED5}"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AB59E-D98A-4813-8563-F174E05034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C8145D-94C0-4467-B943-32ACE909BED5}"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AB59E-D98A-4813-8563-F174E05034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C8145D-94C0-4467-B943-32ACE909BED5}" type="datetimeFigureOut">
              <a:rPr lang="en-US" smtClean="0"/>
              <a:pPr/>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2AB59E-D98A-4813-8563-F174E05034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C8145D-94C0-4467-B943-32ACE909BED5}" type="datetimeFigureOut">
              <a:rPr lang="en-US" smtClean="0"/>
              <a:pPr/>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AB59E-D98A-4813-8563-F174E05034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8145D-94C0-4467-B943-32ACE909BED5}" type="datetimeFigureOut">
              <a:rPr lang="en-US" smtClean="0"/>
              <a:pPr/>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AB59E-D98A-4813-8563-F174E05034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C8145D-94C0-4467-B943-32ACE909BED5}"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AB59E-D98A-4813-8563-F174E05034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C8145D-94C0-4467-B943-32ACE909BED5}"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AB59E-D98A-4813-8563-F174E05034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8145D-94C0-4467-B943-32ACE909BED5}" type="datetimeFigureOut">
              <a:rPr lang="en-US" smtClean="0"/>
              <a:pPr/>
              <a:t>6/18/2024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AB59E-D98A-4813-8563-F174E05034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physio-pedia.com/index.php?title=Internal_Impingement_of_the_Shoulder&amp;oldid=254525" TargetMode="External"/><Relationship Id="rId2" Type="http://schemas.openxmlformats.org/officeDocument/2006/relationships/hyperlink" Target="https://www.physio-pedia.com/index.php?title=Subacromial_Pain_Syndrome&amp;oldid=254756"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noAutofit/>
          </a:bodyPr>
          <a:lstStyle/>
          <a:p>
            <a:r>
              <a:rPr lang="en-US" sz="5600" dirty="0"/>
              <a:t>MANAGEMENT OF SHOULDER IMPINGEMENT</a:t>
            </a:r>
          </a:p>
        </p:txBody>
      </p:sp>
      <p:sp>
        <p:nvSpPr>
          <p:cNvPr id="3" name="Subtitle 2"/>
          <p:cNvSpPr>
            <a:spLocks noGrp="1"/>
          </p:cNvSpPr>
          <p:nvPr>
            <p:ph type="subTitle" idx="1"/>
          </p:nvPr>
        </p:nvSpPr>
        <p:spPr>
          <a:xfrm>
            <a:off x="2209800" y="4991100"/>
            <a:ext cx="4876800" cy="1600200"/>
          </a:xfrm>
        </p:spPr>
        <p:txBody>
          <a:bodyPr>
            <a:normAutofit fontScale="85000" lnSpcReduction="10000"/>
          </a:bodyPr>
          <a:lstStyle/>
          <a:p>
            <a:pPr>
              <a:lnSpc>
                <a:spcPct val="120000"/>
              </a:lnSpc>
            </a:pPr>
            <a:r>
              <a:rPr lang="en-US" sz="2400" b="1" dirty="0">
                <a:solidFill>
                  <a:schemeClr val="tx1"/>
                </a:solidFill>
                <a:latin typeface="Times New Roman" panose="02020603050405020304" pitchFamily="18" charset="0"/>
                <a:cs typeface="Times New Roman" panose="02020603050405020304" pitchFamily="18" charset="0"/>
              </a:rPr>
              <a:t>Dr. </a:t>
            </a:r>
            <a:r>
              <a:rPr lang="en-US" sz="2400" b="1" dirty="0" err="1">
                <a:solidFill>
                  <a:schemeClr val="tx1"/>
                </a:solidFill>
                <a:latin typeface="Times New Roman" panose="02020603050405020304" pitchFamily="18" charset="0"/>
                <a:cs typeface="Times New Roman" panose="02020603050405020304" pitchFamily="18" charset="0"/>
              </a:rPr>
              <a:t>Sanket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Mungikar</a:t>
            </a:r>
            <a:r>
              <a:rPr lang="en-US" sz="2400" b="1" dirty="0">
                <a:solidFill>
                  <a:schemeClr val="tx1"/>
                </a:solidFill>
                <a:latin typeface="Times New Roman" panose="02020603050405020304" pitchFamily="18" charset="0"/>
                <a:cs typeface="Times New Roman" panose="02020603050405020304" pitchFamily="18" charset="0"/>
              </a:rPr>
              <a:t> </a:t>
            </a:r>
          </a:p>
          <a:p>
            <a:pPr>
              <a:lnSpc>
                <a:spcPct val="120000"/>
              </a:lnSpc>
            </a:pPr>
            <a:r>
              <a:rPr lang="en-US" sz="2400" b="1">
                <a:solidFill>
                  <a:schemeClr val="tx1"/>
                </a:solidFill>
                <a:latin typeface="Times New Roman" panose="02020603050405020304" pitchFamily="18" charset="0"/>
                <a:cs typeface="Times New Roman" panose="02020603050405020304" pitchFamily="18" charset="0"/>
              </a:rPr>
              <a:t>Dept. </a:t>
            </a:r>
            <a:r>
              <a:rPr lang="en-US" sz="2400" b="1" dirty="0">
                <a:solidFill>
                  <a:schemeClr val="tx1"/>
                </a:solidFill>
                <a:latin typeface="Times New Roman" panose="02020603050405020304" pitchFamily="18" charset="0"/>
                <a:cs typeface="Times New Roman" panose="02020603050405020304" pitchFamily="18" charset="0"/>
              </a:rPr>
              <a:t>Of Musculoskeletal Physiotherapy</a:t>
            </a:r>
          </a:p>
          <a:p>
            <a:r>
              <a:rPr lang="en-IN" sz="2400" b="1" dirty="0">
                <a:solidFill>
                  <a:schemeClr val="tx1"/>
                </a:solidFill>
                <a:latin typeface="Times New Roman" panose="02020603050405020304" pitchFamily="18" charset="0"/>
                <a:cs typeface="Times New Roman" panose="02020603050405020304" pitchFamily="18" charset="0"/>
              </a:rPr>
              <a:t>MGM Institute Of Physiotherapy</a:t>
            </a:r>
          </a:p>
          <a:p>
            <a:r>
              <a:rPr lang="en-IN" sz="2400" b="1" dirty="0" err="1">
                <a:solidFill>
                  <a:schemeClr val="tx1"/>
                </a:solidFill>
                <a:latin typeface="Times New Roman" panose="02020603050405020304" pitchFamily="18" charset="0"/>
                <a:cs typeface="Times New Roman" panose="02020603050405020304" pitchFamily="18" charset="0"/>
              </a:rPr>
              <a:t>Chh.Sambhajinagar</a:t>
            </a:r>
            <a:endParaRPr lang="en-IN"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FACTORS RELATED TO PATHOLOGIC CONDITION</a:t>
            </a:r>
          </a:p>
        </p:txBody>
      </p:sp>
      <p:sp>
        <p:nvSpPr>
          <p:cNvPr id="3" name="Content Placeholder 2"/>
          <p:cNvSpPr>
            <a:spLocks noGrp="1"/>
          </p:cNvSpPr>
          <p:nvPr>
            <p:ph idx="1"/>
          </p:nvPr>
        </p:nvSpPr>
        <p:spPr>
          <a:xfrm>
            <a:off x="457200" y="1752600"/>
            <a:ext cx="8229600" cy="4373563"/>
          </a:xfrm>
        </p:spPr>
        <p:txBody>
          <a:bodyPr>
            <a:normAutofit/>
          </a:bodyPr>
          <a:lstStyle/>
          <a:p>
            <a:r>
              <a:rPr lang="en-US" sz="2600" dirty="0"/>
              <a:t>Extrinsic factors:</a:t>
            </a:r>
          </a:p>
          <a:p>
            <a:pPr lvl="1">
              <a:buFont typeface="Arial" pitchFamily="34" charset="0"/>
              <a:buChar char="•"/>
            </a:pPr>
            <a:r>
              <a:rPr lang="en-US" sz="2600" dirty="0"/>
              <a:t>Scapular Muscle Imbalances</a:t>
            </a:r>
          </a:p>
          <a:p>
            <a:pPr lvl="1">
              <a:buFont typeface="Arial" pitchFamily="34" charset="0"/>
              <a:buChar char="•"/>
            </a:pPr>
            <a:r>
              <a:rPr lang="en-US" sz="2600" dirty="0"/>
              <a:t>Scapular Postural Changes and Altered Kinematics</a:t>
            </a:r>
          </a:p>
          <a:p>
            <a:pPr lvl="1">
              <a:buFont typeface="Arial" pitchFamily="34" charset="0"/>
              <a:buChar char="•"/>
            </a:pPr>
            <a:r>
              <a:rPr lang="en-US" sz="2600" dirty="0"/>
              <a:t>Rotator Cuff Muscle Imbalance</a:t>
            </a:r>
          </a:p>
          <a:p>
            <a:r>
              <a:rPr lang="en-US" sz="2600" dirty="0"/>
              <a:t>Intrinsic Factors:</a:t>
            </a:r>
          </a:p>
          <a:p>
            <a:pPr lvl="1">
              <a:buFont typeface="Arial" pitchFamily="34" charset="0"/>
              <a:buChar char="•"/>
            </a:pPr>
            <a:r>
              <a:rPr lang="en-US" sz="2600" dirty="0"/>
              <a:t>Degeneration</a:t>
            </a:r>
          </a:p>
          <a:p>
            <a:pPr lvl="1">
              <a:buFont typeface="Arial" pitchFamily="34" charset="0"/>
              <a:buChar char="•"/>
            </a:pPr>
            <a:r>
              <a:rPr lang="en-US" sz="2600" dirty="0"/>
              <a:t>Anatomic Anomalies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b="1" dirty="0"/>
              <a:t>SIGNS AND SYMPTOMS</a:t>
            </a:r>
          </a:p>
        </p:txBody>
      </p:sp>
      <p:sp>
        <p:nvSpPr>
          <p:cNvPr id="3" name="Content Placeholder 2"/>
          <p:cNvSpPr>
            <a:spLocks noGrp="1"/>
          </p:cNvSpPr>
          <p:nvPr>
            <p:ph idx="1"/>
          </p:nvPr>
        </p:nvSpPr>
        <p:spPr>
          <a:xfrm>
            <a:off x="457200" y="1143000"/>
            <a:ext cx="8229600" cy="5562600"/>
          </a:xfrm>
        </p:spPr>
        <p:txBody>
          <a:bodyPr>
            <a:noAutofit/>
          </a:bodyPr>
          <a:lstStyle/>
          <a:p>
            <a:r>
              <a:rPr lang="en-US" sz="2300" dirty="0"/>
              <a:t>The most common symptoms in impingement syndrome are pain, weakness and a loss of movement at the affected shoulder.</a:t>
            </a:r>
            <a:endParaRPr lang="en-US" sz="2300" baseline="30000" dirty="0"/>
          </a:p>
          <a:p>
            <a:r>
              <a:rPr lang="en-US" sz="2300" dirty="0"/>
              <a:t>The pain is often worsened by shoulder overhead movement and may occur at night, especially when lying on the affected shoulder. </a:t>
            </a:r>
          </a:p>
          <a:p>
            <a:r>
              <a:rPr lang="en-US" sz="2300" dirty="0"/>
              <a:t>The pain has been described as dull rather than sharp, and lasts for long periods of time, making it hard to fall asleep.</a:t>
            </a:r>
            <a:endParaRPr lang="en-US" sz="2300" baseline="30000" dirty="0"/>
          </a:p>
          <a:p>
            <a:r>
              <a:rPr lang="en-US" sz="2300" dirty="0"/>
              <a:t>Other symptoms can include a grinding or popping sensation during movement of the shoulder.</a:t>
            </a:r>
          </a:p>
          <a:p>
            <a:r>
              <a:rPr lang="en-US" sz="2300" dirty="0"/>
              <a:t>The range of motion at the shoulder may be limited by pain. A painful arc of movement may be present during forward elevation of the arm from 60° to 120°. </a:t>
            </a:r>
          </a:p>
          <a:p>
            <a:r>
              <a:rPr lang="en-US" sz="2300" dirty="0"/>
              <a:t>Passive movement at the shoulder will appear painful when a downward force is applied at the </a:t>
            </a:r>
            <a:r>
              <a:rPr lang="en-US" sz="2300" dirty="0" err="1"/>
              <a:t>acromion</a:t>
            </a:r>
            <a:r>
              <a:rPr lang="en-US" sz="2300" dirty="0"/>
              <a:t> but the pain will ease once the force is removed.</a:t>
            </a:r>
          </a:p>
          <a:p>
            <a:endParaRPr lang="en-US" sz="2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able 1 from CHAPTER 9 – Impingement Syndrome and Impingement-Related  Instability | Semantic Scholar"/>
          <p:cNvPicPr>
            <a:picLocks noChangeAspect="1" noChangeArrowheads="1"/>
          </p:cNvPicPr>
          <p:nvPr/>
        </p:nvPicPr>
        <p:blipFill>
          <a:blip r:embed="rId2"/>
          <a:srcRect t="5424" b="3729"/>
          <a:stretch>
            <a:fillRect/>
          </a:stretch>
        </p:blipFill>
        <p:spPr bwMode="auto">
          <a:xfrm>
            <a:off x="457200" y="228600"/>
            <a:ext cx="8001000" cy="4495800"/>
          </a:xfrm>
          <a:prstGeom prst="rect">
            <a:avLst/>
          </a:prstGeom>
          <a:noFill/>
        </p:spPr>
      </p:pic>
      <p:pic>
        <p:nvPicPr>
          <p:cNvPr id="18436" name="Picture 4" descr="Shoulder Impingement Syndrome | SpringerLink"/>
          <p:cNvPicPr>
            <a:picLocks noChangeAspect="1" noChangeArrowheads="1"/>
          </p:cNvPicPr>
          <p:nvPr/>
        </p:nvPicPr>
        <p:blipFill>
          <a:blip r:embed="rId3"/>
          <a:srcRect/>
          <a:stretch>
            <a:fillRect/>
          </a:stretch>
        </p:blipFill>
        <p:spPr bwMode="auto">
          <a:xfrm>
            <a:off x="838200" y="4953000"/>
            <a:ext cx="7315200" cy="1905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bodyPr>
          <a:lstStyle/>
          <a:p>
            <a:pPr algn="l"/>
            <a:r>
              <a:rPr lang="en-US" b="1" dirty="0"/>
              <a:t>STAGES OF PATHOLOGY</a:t>
            </a:r>
          </a:p>
        </p:txBody>
      </p:sp>
      <p:sp>
        <p:nvSpPr>
          <p:cNvPr id="3" name="Content Placeholder 2"/>
          <p:cNvSpPr>
            <a:spLocks noGrp="1"/>
          </p:cNvSpPr>
          <p:nvPr>
            <p:ph idx="1"/>
          </p:nvPr>
        </p:nvSpPr>
        <p:spPr>
          <a:xfrm>
            <a:off x="457200" y="1600200"/>
            <a:ext cx="8229600" cy="4953000"/>
          </a:xfrm>
        </p:spPr>
        <p:txBody>
          <a:bodyPr>
            <a:noAutofit/>
          </a:bodyPr>
          <a:lstStyle/>
          <a:p>
            <a:r>
              <a:rPr lang="en-US" sz="2600" b="1" u="sng" dirty="0"/>
              <a:t>Stage I Impingement</a:t>
            </a:r>
          </a:p>
          <a:p>
            <a:pPr lvl="1"/>
            <a:r>
              <a:rPr lang="en-US" sz="2600" dirty="0"/>
              <a:t>characterized by edema and hemorrhage (inflammation) of the rotator cuff and </a:t>
            </a:r>
            <a:r>
              <a:rPr lang="en-US" sz="2600" dirty="0" err="1"/>
              <a:t>suprahumeral</a:t>
            </a:r>
            <a:r>
              <a:rPr lang="en-US" sz="2600" dirty="0"/>
              <a:t> tissue. </a:t>
            </a:r>
          </a:p>
          <a:p>
            <a:pPr lvl="1"/>
            <a:r>
              <a:rPr lang="en-US" sz="2600" dirty="0"/>
              <a:t>Less than 25 years of age </a:t>
            </a:r>
          </a:p>
          <a:p>
            <a:pPr lvl="1"/>
            <a:r>
              <a:rPr lang="en-US" sz="2600" dirty="0"/>
              <a:t>precipitating factor is overuse of the shoulder. </a:t>
            </a:r>
          </a:p>
          <a:p>
            <a:pPr lvl="1"/>
            <a:r>
              <a:rPr lang="en-US" sz="2600" dirty="0"/>
              <a:t>The clinical symptoms include pain along the anterior and lateral aspect of the shoulder. </a:t>
            </a:r>
          </a:p>
          <a:p>
            <a:pPr lvl="1"/>
            <a:r>
              <a:rPr lang="en-US" sz="2600" dirty="0"/>
              <a:t>The pain described as a deep, dull ache, with sharp </a:t>
            </a:r>
            <a:r>
              <a:rPr lang="en-US" sz="2600" dirty="0" err="1"/>
              <a:t>subacromial</a:t>
            </a:r>
            <a:r>
              <a:rPr lang="en-US" sz="2600" dirty="0"/>
              <a:t> pain during elevation of the limb.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lvl="1"/>
            <a:r>
              <a:rPr lang="en-US" sz="2600" dirty="0"/>
              <a:t>has full AROM and PROM, a painful arc (pain between 60 to 90 </a:t>
            </a:r>
            <a:r>
              <a:rPr lang="en-US" sz="2600" dirty="0" err="1"/>
              <a:t>degres</a:t>
            </a:r>
            <a:r>
              <a:rPr lang="en-US" sz="2600" dirty="0"/>
              <a:t> and 120 </a:t>
            </a:r>
            <a:r>
              <a:rPr lang="en-US" sz="2600" dirty="0" err="1"/>
              <a:t>degres</a:t>
            </a:r>
            <a:r>
              <a:rPr lang="en-US" sz="2600" dirty="0"/>
              <a:t> of elevation of the limb), and an abnormal impingement sign. </a:t>
            </a:r>
          </a:p>
          <a:p>
            <a:pPr lvl="1"/>
            <a:r>
              <a:rPr lang="en-US" sz="2600" dirty="0"/>
              <a:t>Muscle strength is usually normal for the abductors and external rotators of the </a:t>
            </a:r>
            <a:r>
              <a:rPr lang="en-US" sz="2600" dirty="0" err="1"/>
              <a:t>glenohumeral</a:t>
            </a:r>
            <a:r>
              <a:rPr lang="en-US" sz="2600" dirty="0"/>
              <a:t> joint, but muscles can be painful and weak in an acute state. </a:t>
            </a:r>
          </a:p>
          <a:p>
            <a:pPr lvl="1"/>
            <a:r>
              <a:rPr lang="en-US" sz="2600" dirty="0"/>
              <a:t>Palpation elicits </a:t>
            </a:r>
            <a:r>
              <a:rPr lang="en-US" sz="2600" dirty="0" err="1"/>
              <a:t>subacromial</a:t>
            </a:r>
            <a:r>
              <a:rPr lang="en-US" sz="2600" dirty="0"/>
              <a:t> tenderness, usually along the greater tubercle and </a:t>
            </a:r>
            <a:r>
              <a:rPr lang="en-US" sz="2600" dirty="0" err="1"/>
              <a:t>bicipital</a:t>
            </a:r>
            <a:r>
              <a:rPr lang="en-US" sz="2600" dirty="0"/>
              <a:t> groove. </a:t>
            </a:r>
          </a:p>
          <a:p>
            <a:pPr lvl="1"/>
            <a:r>
              <a:rPr lang="en-US" sz="2600" dirty="0"/>
              <a:t>Muscle spasms are often present along the </a:t>
            </a:r>
            <a:r>
              <a:rPr lang="en-US" sz="2600" dirty="0" err="1"/>
              <a:t>ipsilateral</a:t>
            </a:r>
            <a:r>
              <a:rPr lang="en-US" sz="2600" dirty="0"/>
              <a:t> upper </a:t>
            </a:r>
            <a:r>
              <a:rPr lang="en-US" sz="2600" dirty="0" err="1"/>
              <a:t>trapezius</a:t>
            </a:r>
            <a:r>
              <a:rPr lang="en-US" sz="2600" dirty="0"/>
              <a:t>, </a:t>
            </a:r>
            <a:r>
              <a:rPr lang="en-US" sz="2600" dirty="0" err="1"/>
              <a:t>levator</a:t>
            </a:r>
            <a:r>
              <a:rPr lang="en-US" sz="2600" dirty="0"/>
              <a:t> scapulae, and </a:t>
            </a:r>
            <a:r>
              <a:rPr lang="en-US" sz="2600" dirty="0" err="1"/>
              <a:t>subscapularis</a:t>
            </a:r>
            <a:r>
              <a:rPr lang="en-US" sz="2600" dirty="0"/>
              <a:t> muscles. Many of these patients exhibit scapular postural changes including excessive scapular downward rotation and anterior tilting.</a:t>
            </a:r>
          </a:p>
          <a:p>
            <a:endParaRPr lang="en-US" sz="2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sz="2600" b="1" u="sng" dirty="0"/>
              <a:t>Stage II Impingement</a:t>
            </a:r>
          </a:p>
          <a:p>
            <a:pPr lvl="1"/>
            <a:r>
              <a:rPr lang="en-US" sz="2600" dirty="0"/>
              <a:t>characterized by fibrosis of the </a:t>
            </a:r>
            <a:r>
              <a:rPr lang="en-US" sz="2600" dirty="0" err="1"/>
              <a:t>glenohumeral</a:t>
            </a:r>
            <a:r>
              <a:rPr lang="en-US" sz="2600" dirty="0"/>
              <a:t> capsule and </a:t>
            </a:r>
            <a:r>
              <a:rPr lang="en-US" sz="2600" dirty="0" err="1"/>
              <a:t>subacromial</a:t>
            </a:r>
            <a:r>
              <a:rPr lang="en-US" sz="2600" dirty="0"/>
              <a:t> bursa and tendinitis of the involved tendons. </a:t>
            </a:r>
          </a:p>
          <a:p>
            <a:pPr lvl="1"/>
            <a:r>
              <a:rPr lang="en-US" sz="2600" dirty="0"/>
              <a:t>The condition is normally seen in patients between 20 and 40 years old. </a:t>
            </a:r>
          </a:p>
          <a:p>
            <a:pPr lvl="1"/>
            <a:r>
              <a:rPr lang="en-US" sz="2600" dirty="0"/>
              <a:t>The clinical presentation can be similar to that of stage I, except the patient has loss of AROM and PROM because of the capsular fibrosis. </a:t>
            </a:r>
          </a:p>
          <a:p>
            <a:pPr lvl="1"/>
            <a:r>
              <a:rPr lang="en-US" sz="2600" dirty="0"/>
              <a:t>The loss of ROM normally appears in the capsular pattern, as a significant loss of external rotation and abduction, with less loss of internal rotation.</a:t>
            </a:r>
          </a:p>
          <a:p>
            <a:endParaRPr lang="en-US" sz="2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sz="2600" b="1" u="sng" dirty="0"/>
              <a:t>Stage III Impingement</a:t>
            </a:r>
          </a:p>
          <a:p>
            <a:pPr lvl="1"/>
            <a:r>
              <a:rPr lang="en-US" sz="2600" dirty="0"/>
              <a:t>Stage III impingement is the most difficult to treat conservatively and is characterized by disruption of the rotator cuff tendons. </a:t>
            </a:r>
          </a:p>
          <a:p>
            <a:pPr lvl="1"/>
            <a:r>
              <a:rPr lang="en-US" sz="2600" dirty="0"/>
              <a:t>The patient is normally more than 40 years old. Clinically, muscle testing yields weakness, usually for external rotation and abduction. </a:t>
            </a:r>
          </a:p>
          <a:p>
            <a:pPr lvl="1"/>
            <a:r>
              <a:rPr lang="en-US" sz="2600" dirty="0"/>
              <a:t>Visual observation indicates a “squaring” of the </a:t>
            </a:r>
            <a:r>
              <a:rPr lang="en-US" sz="2600" dirty="0" err="1"/>
              <a:t>acromion</a:t>
            </a:r>
            <a:r>
              <a:rPr lang="en-US" sz="2600" dirty="0"/>
              <a:t>, a finding that indicates atrophy of both the rotator cuff and deltoid muscles. </a:t>
            </a:r>
          </a:p>
          <a:p>
            <a:pPr lvl="1"/>
            <a:r>
              <a:rPr lang="en-US" sz="2600" dirty="0"/>
              <a:t>Patients with significant tendon disruption have a positive “drop-arm” or </a:t>
            </a:r>
            <a:r>
              <a:rPr lang="en-US" sz="2600" dirty="0" err="1"/>
              <a:t>supraspinatus</a:t>
            </a:r>
            <a:r>
              <a:rPr lang="en-US" sz="2600" dirty="0"/>
              <a:t> test result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524000"/>
          </a:xfrm>
        </p:spPr>
        <p:txBody>
          <a:bodyPr>
            <a:normAutofit fontScale="90000"/>
          </a:bodyPr>
          <a:lstStyle/>
          <a:p>
            <a:pPr algn="l"/>
            <a:r>
              <a:rPr lang="en-US" b="1" dirty="0"/>
              <a:t>TREATMENT OF IMPINGEMENT REHABILITATION PROTOCOL</a:t>
            </a:r>
            <a:br>
              <a:rPr lang="en-US" b="1" dirty="0"/>
            </a:br>
            <a:endParaRPr lang="en-US" b="1" dirty="0"/>
          </a:p>
        </p:txBody>
      </p:sp>
      <p:sp>
        <p:nvSpPr>
          <p:cNvPr id="3" name="Content Placeholder 2"/>
          <p:cNvSpPr>
            <a:spLocks noGrp="1"/>
          </p:cNvSpPr>
          <p:nvPr>
            <p:ph idx="1"/>
          </p:nvPr>
        </p:nvSpPr>
        <p:spPr>
          <a:xfrm>
            <a:off x="457200" y="1752600"/>
            <a:ext cx="8229600" cy="4373563"/>
          </a:xfrm>
        </p:spPr>
        <p:txBody>
          <a:bodyPr>
            <a:normAutofit/>
          </a:bodyPr>
          <a:lstStyle/>
          <a:p>
            <a:r>
              <a:rPr lang="en-US" sz="2600" dirty="0"/>
              <a:t>The rehabilitation program for the treatment of shoulder impingement is a </a:t>
            </a:r>
            <a:r>
              <a:rPr lang="en-US" sz="2600" dirty="0" err="1"/>
              <a:t>multiphased</a:t>
            </a:r>
            <a:r>
              <a:rPr lang="en-US" sz="2600" dirty="0"/>
              <a:t> approach focused on a return to prior level of function via a systematic process. This treatment program consists of four phases that are a gradual progression of exercises.</a:t>
            </a:r>
          </a:p>
          <a:p>
            <a:r>
              <a:rPr lang="en-US" sz="2600" dirty="0"/>
              <a:t>The effectiveness of the treatment program is based on the identification of the underlying causative factor or factors and the individualized program designed to address this condition.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l"/>
            <a:r>
              <a:rPr lang="en-US" b="1" dirty="0"/>
              <a:t>PHASE 1: Maximal protection: acute phase</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p>
            <a:pPr>
              <a:buFont typeface="Wingdings" pitchFamily="2" charset="2"/>
              <a:buChar char="q"/>
            </a:pPr>
            <a:r>
              <a:rPr lang="en-US" sz="2600" b="1" u="sng" dirty="0"/>
              <a:t>Goals</a:t>
            </a:r>
            <a:r>
              <a:rPr lang="en-US" sz="2600" dirty="0"/>
              <a:t>  </a:t>
            </a:r>
          </a:p>
          <a:p>
            <a:pPr lvl="1">
              <a:buFont typeface="Wingdings" pitchFamily="2" charset="2"/>
              <a:buChar char="Ø"/>
            </a:pPr>
            <a:r>
              <a:rPr lang="en-US" sz="2600" dirty="0"/>
              <a:t>Relieve pain and inflammation  </a:t>
            </a:r>
          </a:p>
          <a:p>
            <a:pPr lvl="1">
              <a:buFont typeface="Wingdings" pitchFamily="2" charset="2"/>
              <a:buChar char="Ø"/>
            </a:pPr>
            <a:r>
              <a:rPr lang="en-US" sz="2600" dirty="0"/>
              <a:t>Normalize range of motion  </a:t>
            </a:r>
          </a:p>
          <a:p>
            <a:pPr lvl="1">
              <a:buFont typeface="Wingdings" pitchFamily="2" charset="2"/>
              <a:buChar char="Ø"/>
            </a:pPr>
            <a:r>
              <a:rPr lang="en-US" sz="2600" dirty="0"/>
              <a:t>Reestablish muscular balance  </a:t>
            </a:r>
          </a:p>
          <a:p>
            <a:pPr lvl="1">
              <a:buFont typeface="Wingdings" pitchFamily="2" charset="2"/>
              <a:buChar char="Ø"/>
            </a:pPr>
            <a:r>
              <a:rPr lang="en-US" sz="2600" dirty="0"/>
              <a:t>Improve posture  </a:t>
            </a:r>
          </a:p>
          <a:p>
            <a:pPr lvl="1">
              <a:buFont typeface="Wingdings" pitchFamily="2" charset="2"/>
              <a:buChar char="Ø"/>
            </a:pPr>
            <a:r>
              <a:rPr lang="en-US" sz="2600" dirty="0"/>
              <a:t>Patient education and </a:t>
            </a:r>
          </a:p>
          <a:p>
            <a:pPr lvl="1">
              <a:buFont typeface="Wingdings" pitchFamily="2" charset="2"/>
              <a:buChar char="Ø"/>
            </a:pPr>
            <a:r>
              <a:rPr lang="en-US" sz="2600" dirty="0"/>
              <a:t>avoidance of aggravating activities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Font typeface="Wingdings" pitchFamily="2" charset="2"/>
              <a:buChar char="q"/>
            </a:pPr>
            <a:r>
              <a:rPr lang="en-US" sz="2600" b="1" u="sng" dirty="0"/>
              <a:t>Treatment:</a:t>
            </a:r>
          </a:p>
          <a:p>
            <a:pPr>
              <a:buNone/>
            </a:pPr>
            <a:endParaRPr lang="en-US" sz="2600" u="sng" dirty="0"/>
          </a:p>
          <a:p>
            <a:r>
              <a:rPr lang="en-US" sz="2600" b="1" dirty="0"/>
              <a:t>Patient education</a:t>
            </a:r>
            <a:r>
              <a:rPr lang="en-US" sz="2600" dirty="0"/>
              <a:t>  </a:t>
            </a:r>
          </a:p>
          <a:p>
            <a:pPr lvl="1"/>
            <a:r>
              <a:rPr lang="en-US" sz="2600" dirty="0"/>
              <a:t>Educate patient regarding activity level, activities  </a:t>
            </a:r>
          </a:p>
          <a:p>
            <a:pPr lvl="1"/>
            <a:r>
              <a:rPr lang="en-US" sz="2600" dirty="0"/>
              <a:t>Pathology and avoidance of overhead activity, reaching, and lifting activity  </a:t>
            </a:r>
          </a:p>
          <a:p>
            <a:pPr lvl="1"/>
            <a:r>
              <a:rPr lang="en-US" sz="2600" dirty="0"/>
              <a:t>Correct seating posture     </a:t>
            </a:r>
          </a:p>
          <a:p>
            <a:pPr lvl="1"/>
            <a:r>
              <a:rPr lang="en-US" sz="2600" dirty="0"/>
              <a:t>Seated posture with shoulder retraction, scapular ER</a:t>
            </a:r>
          </a:p>
          <a:p>
            <a:pPr lvl="1"/>
            <a:r>
              <a:rPr lang="en-US" sz="2600" dirty="0"/>
              <a:t>Consider postural shirt for patients with poor posture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b="1" dirty="0"/>
              <a:t>INTRODUCTION</a:t>
            </a:r>
          </a:p>
        </p:txBody>
      </p:sp>
      <p:sp>
        <p:nvSpPr>
          <p:cNvPr id="3" name="Content Placeholder 2"/>
          <p:cNvSpPr>
            <a:spLocks noGrp="1"/>
          </p:cNvSpPr>
          <p:nvPr>
            <p:ph idx="1"/>
          </p:nvPr>
        </p:nvSpPr>
        <p:spPr>
          <a:xfrm>
            <a:off x="457200" y="1219200"/>
            <a:ext cx="8229600" cy="4525963"/>
          </a:xfrm>
        </p:spPr>
        <p:txBody>
          <a:bodyPr>
            <a:noAutofit/>
          </a:bodyPr>
          <a:lstStyle/>
          <a:p>
            <a:r>
              <a:rPr lang="en-US" sz="2600" dirty="0"/>
              <a:t>Shoulder impingement is a clinical syndrome in which soft tissues become painfully entrapped in the area of the shoulder joint.</a:t>
            </a:r>
          </a:p>
          <a:p>
            <a:r>
              <a:rPr lang="en-US" sz="2600" dirty="0"/>
              <a:t>Shoulder impingement syndrome is a syndrome involving tendonitis (inflammation of tendons) of the rotator cuff muscles as they pass through the </a:t>
            </a:r>
            <a:r>
              <a:rPr lang="en-US" sz="2600" dirty="0" err="1"/>
              <a:t>subacromial</a:t>
            </a:r>
            <a:r>
              <a:rPr lang="en-US" sz="2600" dirty="0"/>
              <a:t> space, the passage beneath the </a:t>
            </a:r>
            <a:r>
              <a:rPr lang="en-US" sz="2600" dirty="0" err="1"/>
              <a:t>acromion</a:t>
            </a:r>
            <a:r>
              <a:rPr lang="en-US" sz="2600" dirty="0"/>
              <a:t>. </a:t>
            </a:r>
          </a:p>
          <a:p>
            <a:r>
              <a:rPr lang="en-US" sz="2600" dirty="0"/>
              <a:t>It is particularly associated with tendonitis of the </a:t>
            </a:r>
            <a:r>
              <a:rPr lang="en-US" sz="2600" dirty="0" err="1"/>
              <a:t>supraspinatus</a:t>
            </a:r>
            <a:r>
              <a:rPr lang="en-US" sz="2600" dirty="0"/>
              <a:t> muscle. </a:t>
            </a:r>
          </a:p>
          <a:p>
            <a:r>
              <a:rPr lang="en-US" sz="2600" dirty="0"/>
              <a:t> Of all the shoulder disorders, shoulder impingement syndrome (SIS) is the most commonly reported, accounting for 44–65% of all shoulder pain complaints.</a:t>
            </a:r>
          </a:p>
          <a:p>
            <a:endParaRPr lang="en-US" sz="2600" dirty="0"/>
          </a:p>
          <a:p>
            <a:endParaRPr lang="en-US" sz="2600" dirty="0"/>
          </a:p>
          <a:p>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Autofit/>
          </a:bodyPr>
          <a:lstStyle/>
          <a:p>
            <a:r>
              <a:rPr lang="en-US" sz="2600" b="1" dirty="0"/>
              <a:t>Range of motion exercises:</a:t>
            </a:r>
          </a:p>
          <a:p>
            <a:pPr lvl="1"/>
            <a:r>
              <a:rPr lang="en-US" sz="2600" dirty="0"/>
              <a:t>L-bar</a:t>
            </a:r>
          </a:p>
          <a:p>
            <a:pPr lvl="2"/>
            <a:r>
              <a:rPr lang="en-US" sz="2600" dirty="0"/>
              <a:t>Flexion   </a:t>
            </a:r>
          </a:p>
          <a:p>
            <a:pPr lvl="2"/>
            <a:r>
              <a:rPr lang="en-US" sz="2600" dirty="0"/>
              <a:t>Elevation in scapular plane   </a:t>
            </a:r>
          </a:p>
          <a:p>
            <a:pPr lvl="2"/>
            <a:r>
              <a:rPr lang="en-US" sz="2600" dirty="0"/>
              <a:t>External and internal rotation in scapular plane at 45° abduction   </a:t>
            </a:r>
          </a:p>
          <a:p>
            <a:pPr lvl="2"/>
            <a:r>
              <a:rPr lang="en-US" sz="2600" dirty="0"/>
              <a:t>Progress to 90° abduction   </a:t>
            </a:r>
          </a:p>
          <a:p>
            <a:pPr lvl="2"/>
            <a:r>
              <a:rPr lang="en-US" sz="2600" dirty="0"/>
              <a:t>Horizontal abduction/adduction</a:t>
            </a:r>
          </a:p>
          <a:p>
            <a:pPr lvl="1"/>
            <a:r>
              <a:rPr lang="en-US" sz="2600" dirty="0"/>
              <a:t>Pendulum exercises  </a:t>
            </a:r>
          </a:p>
          <a:p>
            <a:pPr lvl="1"/>
            <a:r>
              <a:rPr lang="en-US" sz="2600" dirty="0"/>
              <a:t>Active-assisted range of motion: limited symptom-free available range of motion  </a:t>
            </a:r>
          </a:p>
          <a:p>
            <a:pPr lvl="1"/>
            <a:r>
              <a:rPr lang="en-US" sz="2600" dirty="0"/>
              <a:t>Rope and pulley   </a:t>
            </a:r>
          </a:p>
          <a:p>
            <a:pPr lvl="2"/>
            <a:r>
              <a:rPr lang="en-US" sz="2600" dirty="0"/>
              <a:t>Flexion</a:t>
            </a:r>
          </a:p>
        </p:txBody>
      </p:sp>
      <p:pic>
        <p:nvPicPr>
          <p:cNvPr id="1026" name="Picture 2" descr="Fundamental Shoulder Exercises Crum | Anatomical Terms Of Motion | Elbow"/>
          <p:cNvPicPr>
            <a:picLocks noChangeAspect="1" noChangeArrowheads="1"/>
          </p:cNvPicPr>
          <p:nvPr/>
        </p:nvPicPr>
        <p:blipFill>
          <a:blip r:embed="rId2"/>
          <a:srcRect l="53410" t="44201" r="11597" b="36461"/>
          <a:stretch>
            <a:fillRect/>
          </a:stretch>
        </p:blipFill>
        <p:spPr bwMode="auto">
          <a:xfrm>
            <a:off x="6096000" y="2971800"/>
            <a:ext cx="1447800" cy="106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descr="Fundamental Shoulder Exercises Crum | Anatomical Terms Of Motion | Elbow"/>
          <p:cNvPicPr>
            <a:picLocks noChangeAspect="1" noChangeArrowheads="1"/>
          </p:cNvPicPr>
          <p:nvPr/>
        </p:nvPicPr>
        <p:blipFill>
          <a:blip r:embed="rId2"/>
          <a:srcRect l="53410" t="63540" r="7914" b="7453"/>
          <a:stretch>
            <a:fillRect/>
          </a:stretch>
        </p:blipFill>
        <p:spPr bwMode="auto">
          <a:xfrm>
            <a:off x="7391400" y="838200"/>
            <a:ext cx="160020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descr="Fundamental Shoulder Exercises Crum | Anatomical Terms Of Motion | Elbow"/>
          <p:cNvPicPr>
            <a:picLocks noChangeAspect="1" noChangeArrowheads="1"/>
          </p:cNvPicPr>
          <p:nvPr/>
        </p:nvPicPr>
        <p:blipFill>
          <a:blip r:embed="rId2"/>
          <a:srcRect l="53410" t="20719" r="13439" b="58561"/>
          <a:stretch>
            <a:fillRect/>
          </a:stretch>
        </p:blipFill>
        <p:spPr bwMode="auto">
          <a:xfrm>
            <a:off x="5715000" y="609600"/>
            <a:ext cx="13716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Autofit/>
          </a:bodyPr>
          <a:lstStyle/>
          <a:p>
            <a:r>
              <a:rPr lang="en-US" sz="2600" b="1" dirty="0"/>
              <a:t>Joint mobilizations</a:t>
            </a:r>
          </a:p>
          <a:p>
            <a:pPr lvl="1"/>
            <a:r>
              <a:rPr lang="en-US" sz="2600" dirty="0"/>
              <a:t>Inferior and posterior glides to the GH joint</a:t>
            </a:r>
          </a:p>
          <a:p>
            <a:pPr lvl="1"/>
            <a:r>
              <a:rPr lang="en-US" sz="2600" dirty="0"/>
              <a:t>In the early phases of treatment, grade 1 and 2 mobilizations can be performed to neuromodulate pain.</a:t>
            </a:r>
          </a:p>
          <a:p>
            <a:r>
              <a:rPr lang="en-US" sz="2600" b="1" dirty="0"/>
              <a:t>Modalities</a:t>
            </a:r>
            <a:r>
              <a:rPr lang="en-US" sz="2600" dirty="0"/>
              <a:t>  </a:t>
            </a:r>
          </a:p>
          <a:p>
            <a:pPr lvl="1"/>
            <a:r>
              <a:rPr lang="en-US" sz="2600" dirty="0" err="1"/>
              <a:t>Cryotherapy</a:t>
            </a:r>
            <a:r>
              <a:rPr lang="en-US" sz="2600" dirty="0"/>
              <a:t>  </a:t>
            </a:r>
          </a:p>
          <a:p>
            <a:pPr lvl="1"/>
            <a:r>
              <a:rPr lang="en-US" sz="2600" dirty="0"/>
              <a:t>Once the acute inflammatory stage has abated, the clinician may implement the use of moist heat, warm whirlpool, and/or ultrasound to prepare the soft tissue for range of motion and mobilizations to improve extensibility of the capsule and </a:t>
            </a:r>
            <a:r>
              <a:rPr lang="en-US" sz="2600" dirty="0" err="1"/>
              <a:t>musculotendinous</a:t>
            </a:r>
            <a:r>
              <a:rPr lang="en-US" sz="2600" dirty="0"/>
              <a:t> tissues.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Autofit/>
          </a:bodyPr>
          <a:lstStyle/>
          <a:p>
            <a:r>
              <a:rPr lang="en-US" sz="2600" b="1" dirty="0"/>
              <a:t>Strengthening exercises</a:t>
            </a:r>
            <a:r>
              <a:rPr lang="en-US" sz="2600" dirty="0"/>
              <a:t>    </a:t>
            </a:r>
          </a:p>
          <a:p>
            <a:pPr lvl="1"/>
            <a:r>
              <a:rPr lang="en-US" sz="2600" dirty="0"/>
              <a:t>Flex/ext strengthening</a:t>
            </a:r>
          </a:p>
          <a:p>
            <a:pPr lvl="1"/>
            <a:r>
              <a:rPr lang="en-US" sz="2600" dirty="0"/>
              <a:t>External rotation strengthening  </a:t>
            </a:r>
          </a:p>
          <a:p>
            <a:pPr lvl="1"/>
            <a:r>
              <a:rPr lang="en-US" sz="2600" dirty="0"/>
              <a:t>If painful, isometrics (ER, internal rotation, </a:t>
            </a:r>
            <a:r>
              <a:rPr lang="en-US" sz="2600" dirty="0" err="1"/>
              <a:t>Abd</a:t>
            </a:r>
            <a:r>
              <a:rPr lang="en-US" sz="2600" dirty="0"/>
              <a:t>) </a:t>
            </a:r>
          </a:p>
          <a:p>
            <a:pPr lvl="1"/>
            <a:r>
              <a:rPr lang="en-US" sz="2600" dirty="0"/>
              <a:t>Scapular strengthening  </a:t>
            </a:r>
          </a:p>
          <a:p>
            <a:pPr lvl="2"/>
            <a:r>
              <a:rPr lang="en-US" sz="2600" dirty="0"/>
              <a:t>Retractors </a:t>
            </a:r>
          </a:p>
          <a:p>
            <a:pPr lvl="2"/>
            <a:r>
              <a:rPr lang="en-US" sz="2600" dirty="0"/>
              <a:t>Depressors  </a:t>
            </a:r>
          </a:p>
          <a:p>
            <a:pPr lvl="2"/>
            <a:r>
              <a:rPr lang="en-US" sz="2600" dirty="0"/>
              <a:t>Protractors</a:t>
            </a:r>
            <a:endParaRPr lang="en-US" sz="2600" b="1" dirty="0"/>
          </a:p>
          <a:p>
            <a:r>
              <a:rPr lang="en-US" sz="2600" b="1" dirty="0"/>
              <a:t>Postural exercises</a:t>
            </a:r>
            <a:r>
              <a:rPr lang="en-US" sz="2600" dirty="0"/>
              <a:t>  </a:t>
            </a:r>
          </a:p>
          <a:p>
            <a:pPr lvl="1"/>
            <a:r>
              <a:rPr lang="en-US" sz="2600" dirty="0"/>
              <a:t>Strengthen scapular muscles (depressors, retractors, and protractors)  </a:t>
            </a:r>
          </a:p>
          <a:p>
            <a:pPr lvl="1"/>
            <a:r>
              <a:rPr lang="en-US" sz="2600" dirty="0"/>
              <a:t>Stretch </a:t>
            </a:r>
            <a:r>
              <a:rPr lang="en-US" sz="2600" dirty="0" err="1"/>
              <a:t>pectoralis</a:t>
            </a:r>
            <a:r>
              <a:rPr lang="en-US" sz="2600" dirty="0"/>
              <a:t> minor (corner stretch)  </a:t>
            </a:r>
          </a:p>
          <a:p>
            <a:pPr lvl="1"/>
            <a:r>
              <a:rPr lang="en-US" sz="2600" dirty="0"/>
              <a:t>Wall circles</a:t>
            </a:r>
          </a:p>
          <a:p>
            <a:pPr lvl="1">
              <a:buNone/>
            </a:pPr>
            <a:endParaRPr lang="en-US" sz="2600" dirty="0"/>
          </a:p>
          <a:p>
            <a:endParaRPr lang="en-US" sz="2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562600"/>
          </a:xfrm>
        </p:spPr>
        <p:txBody>
          <a:bodyPr/>
          <a:lstStyle/>
          <a:p>
            <a:pPr>
              <a:buFont typeface="Wingdings" pitchFamily="2" charset="2"/>
              <a:buChar char="q"/>
            </a:pPr>
            <a:r>
              <a:rPr lang="en-US" sz="2600" b="1" u="sng" dirty="0"/>
              <a:t>Guideline for progression:</a:t>
            </a:r>
            <a:r>
              <a:rPr lang="en-US" sz="2600" u="sng" dirty="0"/>
              <a:t> </a:t>
            </a:r>
            <a:r>
              <a:rPr lang="en-US" sz="2600" dirty="0"/>
              <a:t> </a:t>
            </a:r>
          </a:p>
          <a:p>
            <a:pPr lvl="1"/>
            <a:r>
              <a:rPr lang="en-US" sz="2600" dirty="0"/>
              <a:t>Decreased pain and/or symptoms  </a:t>
            </a:r>
          </a:p>
          <a:p>
            <a:pPr lvl="1"/>
            <a:r>
              <a:rPr lang="en-US" sz="2600" dirty="0"/>
              <a:t>Normal range of motion  </a:t>
            </a:r>
          </a:p>
          <a:p>
            <a:pPr lvl="1"/>
            <a:r>
              <a:rPr lang="en-US" sz="2600" dirty="0"/>
              <a:t>Elimination of painful arc  </a:t>
            </a:r>
          </a:p>
          <a:p>
            <a:pPr lvl="1"/>
            <a:r>
              <a:rPr lang="en-US" sz="2600" dirty="0"/>
              <a:t>Muscular balance</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PHASE 2: Intermediate phase</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sz="2600" b="1" u="sng" dirty="0"/>
              <a:t>Goals</a:t>
            </a:r>
            <a:r>
              <a:rPr lang="en-US" sz="2600" dirty="0"/>
              <a:t>  </a:t>
            </a:r>
          </a:p>
          <a:p>
            <a:pPr lvl="1">
              <a:buFont typeface="Wingdings" pitchFamily="2" charset="2"/>
              <a:buChar char="Ø"/>
            </a:pPr>
            <a:r>
              <a:rPr lang="en-US" sz="2600" dirty="0"/>
              <a:t>Reestablish no painful range of motion  </a:t>
            </a:r>
          </a:p>
          <a:p>
            <a:pPr lvl="1">
              <a:buFont typeface="Wingdings" pitchFamily="2" charset="2"/>
              <a:buChar char="Ø"/>
            </a:pPr>
            <a:r>
              <a:rPr lang="en-US" sz="2600" dirty="0"/>
              <a:t>Normalize </a:t>
            </a:r>
            <a:r>
              <a:rPr lang="en-US" sz="2600" dirty="0" err="1"/>
              <a:t>arthrokinematics</a:t>
            </a:r>
            <a:r>
              <a:rPr lang="en-US" sz="2600" dirty="0"/>
              <a:t> of shoulder complex  </a:t>
            </a:r>
          </a:p>
          <a:p>
            <a:pPr lvl="1">
              <a:buFont typeface="Wingdings" pitchFamily="2" charset="2"/>
              <a:buChar char="Ø"/>
            </a:pPr>
            <a:r>
              <a:rPr lang="en-US" sz="2600" dirty="0"/>
              <a:t>Normalize muscular strength  </a:t>
            </a:r>
          </a:p>
          <a:p>
            <a:pPr lvl="1">
              <a:buFont typeface="Wingdings" pitchFamily="2" charset="2"/>
              <a:buChar char="Ø"/>
            </a:pPr>
            <a:r>
              <a:rPr lang="en-US" sz="2600" dirty="0"/>
              <a:t>Maintain reduced inflammation and pain  </a:t>
            </a:r>
          </a:p>
          <a:p>
            <a:pPr lvl="1">
              <a:buFont typeface="Wingdings" pitchFamily="2" charset="2"/>
              <a:buChar char="Ø"/>
            </a:pPr>
            <a:r>
              <a:rPr lang="en-US" sz="2600" dirty="0"/>
              <a:t>Increase activities with involved arm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745163"/>
          </a:xfrm>
        </p:spPr>
        <p:txBody>
          <a:bodyPr>
            <a:noAutofit/>
          </a:bodyPr>
          <a:lstStyle/>
          <a:p>
            <a:r>
              <a:rPr lang="en-US" sz="2600" b="1" dirty="0"/>
              <a:t>Range of motion</a:t>
            </a:r>
            <a:r>
              <a:rPr lang="en-US" sz="2600" dirty="0"/>
              <a:t>  </a:t>
            </a:r>
          </a:p>
          <a:p>
            <a:pPr lvl="1"/>
            <a:r>
              <a:rPr lang="en-US" sz="2600" dirty="0"/>
              <a:t>L-Bar   </a:t>
            </a:r>
          </a:p>
          <a:p>
            <a:pPr lvl="2"/>
            <a:r>
              <a:rPr lang="en-US" sz="2600" dirty="0"/>
              <a:t>Flexion   </a:t>
            </a:r>
          </a:p>
          <a:p>
            <a:pPr lvl="2"/>
            <a:r>
              <a:rPr lang="en-US" sz="2600" dirty="0"/>
              <a:t>External rotation at 90° of abduction   </a:t>
            </a:r>
          </a:p>
          <a:p>
            <a:pPr lvl="2"/>
            <a:r>
              <a:rPr lang="en-US" sz="2600" dirty="0"/>
              <a:t>Internal rotation at 90° of abduction   </a:t>
            </a:r>
          </a:p>
          <a:p>
            <a:pPr lvl="2"/>
            <a:r>
              <a:rPr lang="en-US" sz="2600" dirty="0"/>
              <a:t>Horizontal abduction/adduction at 90°  </a:t>
            </a:r>
          </a:p>
          <a:p>
            <a:pPr lvl="1"/>
            <a:r>
              <a:rPr lang="en-US" sz="2600" dirty="0"/>
              <a:t>Rope and pulley   </a:t>
            </a:r>
          </a:p>
          <a:p>
            <a:pPr lvl="2"/>
            <a:r>
              <a:rPr lang="en-US" sz="2600" dirty="0"/>
              <a:t>Flexion</a:t>
            </a:r>
          </a:p>
          <a:p>
            <a:r>
              <a:rPr lang="en-US" sz="2600" b="1" dirty="0"/>
              <a:t>Joint mobilization</a:t>
            </a:r>
            <a:r>
              <a:rPr lang="en-US" sz="2600" dirty="0"/>
              <a:t>  </a:t>
            </a:r>
          </a:p>
          <a:p>
            <a:pPr lvl="1"/>
            <a:r>
              <a:rPr lang="en-US" sz="2600" dirty="0"/>
              <a:t>Continue joint mobilization techniques to the tight aspect of the shoulder (especially inferior)  </a:t>
            </a:r>
          </a:p>
          <a:p>
            <a:pPr lvl="1"/>
            <a:r>
              <a:rPr lang="en-US" sz="2600" dirty="0"/>
              <a:t>Initiate self-capsular stretching    </a:t>
            </a:r>
          </a:p>
          <a:p>
            <a:pPr lvl="1"/>
            <a:r>
              <a:rPr lang="en-US" sz="2600" dirty="0"/>
              <a:t>Inferior, anterior, and posterior glides  </a:t>
            </a:r>
          </a:p>
          <a:p>
            <a:pPr lvl="1"/>
            <a:r>
              <a:rPr lang="en-US" sz="2600" dirty="0"/>
              <a:t>Combined glides as required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Autofit/>
          </a:bodyPr>
          <a:lstStyle/>
          <a:p>
            <a:r>
              <a:rPr lang="en-US" sz="2600" b="1" dirty="0"/>
              <a:t>Modalities</a:t>
            </a:r>
            <a:r>
              <a:rPr lang="en-US" sz="2600" dirty="0"/>
              <a:t> (as needed)  </a:t>
            </a:r>
          </a:p>
          <a:p>
            <a:pPr lvl="1"/>
            <a:r>
              <a:rPr lang="en-US" sz="2600" dirty="0" err="1"/>
              <a:t>Cryotherapy</a:t>
            </a:r>
            <a:r>
              <a:rPr lang="en-US" sz="2600" dirty="0"/>
              <a:t>  </a:t>
            </a:r>
          </a:p>
          <a:p>
            <a:pPr lvl="1"/>
            <a:r>
              <a:rPr lang="en-US" sz="2600" dirty="0"/>
              <a:t>Ultrasound/</a:t>
            </a:r>
            <a:r>
              <a:rPr lang="en-US" sz="2600" dirty="0" err="1"/>
              <a:t>phonophoresis</a:t>
            </a:r>
            <a:r>
              <a:rPr lang="en-US" sz="2600" dirty="0"/>
              <a:t>  </a:t>
            </a:r>
          </a:p>
          <a:p>
            <a:pPr lvl="1"/>
            <a:r>
              <a:rPr lang="en-US" sz="2600" dirty="0" err="1"/>
              <a:t>Iontophoresis</a:t>
            </a:r>
            <a:endParaRPr lang="en-US" sz="2600" dirty="0"/>
          </a:p>
          <a:p>
            <a:r>
              <a:rPr lang="en-US" sz="2600" b="1" dirty="0"/>
              <a:t>Postural exercises</a:t>
            </a:r>
            <a:r>
              <a:rPr lang="en-US" sz="2600" dirty="0"/>
              <a:t>  </a:t>
            </a:r>
          </a:p>
          <a:p>
            <a:pPr lvl="1"/>
            <a:r>
              <a:rPr lang="en-US" sz="2600" dirty="0"/>
              <a:t>Continue with stretching of </a:t>
            </a:r>
            <a:r>
              <a:rPr lang="en-US" sz="2600" dirty="0" err="1"/>
              <a:t>pectoralis</a:t>
            </a:r>
            <a:r>
              <a:rPr lang="en-US" sz="2600" dirty="0"/>
              <a:t> minor and strengthening scapular muscles </a:t>
            </a:r>
          </a:p>
          <a:p>
            <a:r>
              <a:rPr lang="en-US" sz="2600" b="1" dirty="0"/>
              <a:t>Strengthening exercises</a:t>
            </a:r>
            <a:r>
              <a:rPr lang="en-US" sz="2600" dirty="0"/>
              <a:t>  </a:t>
            </a:r>
          </a:p>
          <a:p>
            <a:pPr lvl="1"/>
            <a:r>
              <a:rPr lang="en-US" sz="2600" dirty="0"/>
              <a:t>Progress to complete shoulder exercise program  </a:t>
            </a:r>
          </a:p>
          <a:p>
            <a:pPr lvl="1"/>
            <a:r>
              <a:rPr lang="en-US" sz="2600" dirty="0"/>
              <a:t>Emphasize rotator cuff and scapular muscular training  </a:t>
            </a:r>
          </a:p>
          <a:p>
            <a:pPr lvl="2"/>
            <a:r>
              <a:rPr lang="en-US" sz="2600" dirty="0"/>
              <a:t>ER tubing  </a:t>
            </a:r>
          </a:p>
          <a:p>
            <a:pPr lvl="2"/>
            <a:r>
              <a:rPr lang="en-US" sz="2600" dirty="0" err="1"/>
              <a:t>Sidelying</a:t>
            </a:r>
            <a:r>
              <a:rPr lang="en-US" sz="2600" dirty="0"/>
              <a:t> ER    </a:t>
            </a:r>
          </a:p>
          <a:p>
            <a:pPr lvl="2"/>
            <a:r>
              <a:rPr lang="en-US" sz="2600" dirty="0"/>
              <a:t>Shoulder abduction  </a:t>
            </a:r>
          </a:p>
          <a:p>
            <a:pPr lvl="2"/>
            <a:r>
              <a:rPr lang="en-US" sz="2600" dirty="0"/>
              <a:t>Prone horizontal abduction   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lvl="2"/>
            <a:r>
              <a:rPr lang="en-US" sz="2600" dirty="0"/>
              <a:t>Prone shoulder extension  </a:t>
            </a:r>
          </a:p>
          <a:p>
            <a:pPr lvl="2"/>
            <a:r>
              <a:rPr lang="en-US" sz="2600" dirty="0"/>
              <a:t>Prone rowing    </a:t>
            </a:r>
          </a:p>
          <a:p>
            <a:pPr lvl="2"/>
            <a:r>
              <a:rPr lang="en-US" sz="2600" dirty="0"/>
              <a:t>Biceps/triceps  </a:t>
            </a:r>
          </a:p>
          <a:p>
            <a:pPr lvl="2"/>
            <a:r>
              <a:rPr lang="en-US" sz="2600" dirty="0"/>
              <a:t>Lower </a:t>
            </a:r>
            <a:r>
              <a:rPr lang="en-US" sz="2600" dirty="0" err="1"/>
              <a:t>trapezius</a:t>
            </a:r>
            <a:r>
              <a:rPr lang="en-US" sz="2600" dirty="0"/>
              <a:t> muscular strengthening  </a:t>
            </a:r>
          </a:p>
          <a:p>
            <a:pPr lvl="2"/>
            <a:r>
              <a:rPr lang="en-US" sz="2600" dirty="0"/>
              <a:t>Scapular neuromuscular exercises</a:t>
            </a:r>
          </a:p>
          <a:p>
            <a:r>
              <a:rPr lang="en-US" sz="2600" b="1" dirty="0"/>
              <a:t>Functional activities</a:t>
            </a:r>
            <a:r>
              <a:rPr lang="en-US" sz="2600" dirty="0"/>
              <a:t>  </a:t>
            </a:r>
          </a:p>
          <a:p>
            <a:pPr lvl="1"/>
            <a:r>
              <a:rPr lang="en-US" sz="2600" dirty="0"/>
              <a:t>Gradually allow an increase in functional activities  </a:t>
            </a:r>
          </a:p>
          <a:p>
            <a:pPr lvl="1"/>
            <a:r>
              <a:rPr lang="en-US" sz="2600" dirty="0"/>
              <a:t>No prolonged overhead activities  </a:t>
            </a:r>
          </a:p>
          <a:p>
            <a:pPr lvl="1"/>
            <a:r>
              <a:rPr lang="en-US" sz="2600" dirty="0"/>
              <a:t>No lifting activities overhead</a:t>
            </a:r>
          </a:p>
          <a:p>
            <a:pPr lvl="2"/>
            <a:endParaRPr lang="en-US" sz="2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l"/>
            <a:r>
              <a:rPr lang="en-US" b="1" dirty="0"/>
              <a:t>PHASE 3: Advanced strengthening phase</a:t>
            </a:r>
            <a:endParaRPr lang="en-US" dirty="0"/>
          </a:p>
        </p:txBody>
      </p:sp>
      <p:sp>
        <p:nvSpPr>
          <p:cNvPr id="3" name="Content Placeholder 2"/>
          <p:cNvSpPr>
            <a:spLocks noGrp="1"/>
          </p:cNvSpPr>
          <p:nvPr>
            <p:ph idx="1"/>
          </p:nvPr>
        </p:nvSpPr>
        <p:spPr>
          <a:xfrm>
            <a:off x="457200" y="1981200"/>
            <a:ext cx="8229600" cy="4144963"/>
          </a:xfrm>
        </p:spPr>
        <p:txBody>
          <a:bodyPr>
            <a:normAutofit/>
          </a:bodyPr>
          <a:lstStyle/>
          <a:p>
            <a:pPr>
              <a:buFont typeface="Wingdings" pitchFamily="2" charset="2"/>
              <a:buChar char="q"/>
            </a:pPr>
            <a:r>
              <a:rPr lang="en-US" sz="2600" b="1" u="sng" dirty="0"/>
              <a:t>Goals</a:t>
            </a:r>
            <a:r>
              <a:rPr lang="en-US" sz="2600" dirty="0"/>
              <a:t>  </a:t>
            </a:r>
          </a:p>
          <a:p>
            <a:pPr lvl="1">
              <a:buFont typeface="Wingdings" pitchFamily="2" charset="2"/>
              <a:buChar char="Ø"/>
            </a:pPr>
            <a:r>
              <a:rPr lang="en-US" sz="2600" dirty="0"/>
              <a:t>Improve muscular strength and endurance  </a:t>
            </a:r>
          </a:p>
          <a:p>
            <a:pPr lvl="1">
              <a:buFont typeface="Wingdings" pitchFamily="2" charset="2"/>
              <a:buChar char="Ø"/>
            </a:pPr>
            <a:r>
              <a:rPr lang="en-US" sz="2600" dirty="0"/>
              <a:t>Maintain flexibility and range of motion  </a:t>
            </a:r>
          </a:p>
          <a:p>
            <a:pPr lvl="1">
              <a:buFont typeface="Wingdings" pitchFamily="2" charset="2"/>
              <a:buChar char="Ø"/>
            </a:pPr>
            <a:r>
              <a:rPr lang="en-US" sz="2600" dirty="0"/>
              <a:t>Maintain postural correction  </a:t>
            </a:r>
          </a:p>
          <a:p>
            <a:pPr lvl="1">
              <a:buFont typeface="Wingdings" pitchFamily="2" charset="2"/>
              <a:buChar char="Ø"/>
            </a:pPr>
            <a:r>
              <a:rPr lang="en-US" sz="2600" dirty="0"/>
              <a:t>Gradual increase in functional activity level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a:bodyPr>
          <a:lstStyle/>
          <a:p>
            <a:r>
              <a:rPr lang="en-US" sz="2600" dirty="0"/>
              <a:t>Flexibility and stretching  </a:t>
            </a:r>
          </a:p>
          <a:p>
            <a:pPr lvl="1"/>
            <a:r>
              <a:rPr lang="en-US" sz="2600" dirty="0"/>
              <a:t>Continue all stretching and range-of-motion exercises  </a:t>
            </a:r>
          </a:p>
          <a:p>
            <a:pPr lvl="1"/>
            <a:r>
              <a:rPr lang="en-US" sz="2600" dirty="0"/>
              <a:t>L-Bar: ER/internal rotation at 90° abduction  </a:t>
            </a:r>
          </a:p>
          <a:p>
            <a:pPr lvl="1"/>
            <a:r>
              <a:rPr lang="en-US" sz="2600" dirty="0"/>
              <a:t>Continue capsular stretch  </a:t>
            </a:r>
          </a:p>
          <a:p>
            <a:pPr lvl="1"/>
            <a:r>
              <a:rPr lang="en-US" sz="2600" dirty="0"/>
              <a:t>Maintain/increase posterior/inferior flexibility</a:t>
            </a:r>
          </a:p>
          <a:p>
            <a:r>
              <a:rPr lang="en-US" sz="2600" dirty="0"/>
              <a:t>Strengthening exercises  </a:t>
            </a:r>
          </a:p>
          <a:p>
            <a:pPr lvl="1"/>
            <a:r>
              <a:rPr lang="en-US" sz="2600" dirty="0"/>
              <a:t>Establish patient on the fundamental shoulder exercises  </a:t>
            </a:r>
          </a:p>
          <a:p>
            <a:pPr lvl="1"/>
            <a:r>
              <a:rPr lang="en-US" sz="2600" dirty="0"/>
              <a:t>Tubing ER/internal rotation  </a:t>
            </a:r>
          </a:p>
          <a:p>
            <a:pPr lvl="1"/>
            <a:r>
              <a:rPr lang="en-US" sz="2600" dirty="0"/>
              <a:t>Lateral raises to 90° dumbbell  </a:t>
            </a:r>
          </a:p>
          <a:p>
            <a:pPr lvl="1"/>
            <a:r>
              <a:rPr lang="en-US" sz="2600" dirty="0"/>
              <a:t>Full can dumbbell to 90°  </a:t>
            </a:r>
          </a:p>
          <a:p>
            <a:pPr lvl="1"/>
            <a:r>
              <a:rPr lang="en-US" sz="2600" dirty="0" err="1"/>
              <a:t>Sidelying</a:t>
            </a:r>
            <a:r>
              <a:rPr lang="en-US" sz="2600" dirty="0"/>
              <a:t> ER  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r>
              <a:rPr lang="en-US" sz="2600" dirty="0"/>
              <a:t>Shoulder impingement syndrome can be described according to either the location of the impingement, characterized as external or internal and/or the underlying cause of the impingement, referred to as primary or secondary impingement.</a:t>
            </a:r>
          </a:p>
          <a:p>
            <a:r>
              <a:rPr lang="en-US" sz="2600" dirty="0"/>
              <a:t>External, or </a:t>
            </a:r>
            <a:r>
              <a:rPr lang="en-US" sz="2600" dirty="0" err="1"/>
              <a:t>subacromial</a:t>
            </a:r>
            <a:r>
              <a:rPr lang="en-US" sz="2600" dirty="0"/>
              <a:t> impingement, results from a mechanical or physical encroachment of the soft tissue located within the </a:t>
            </a:r>
            <a:r>
              <a:rPr lang="en-US" sz="2600" dirty="0" err="1"/>
              <a:t>subacromial</a:t>
            </a:r>
            <a:r>
              <a:rPr lang="en-US" sz="2600" dirty="0"/>
              <a:t> space.</a:t>
            </a:r>
          </a:p>
          <a:p>
            <a:r>
              <a:rPr lang="en-US" sz="2600" dirty="0"/>
              <a:t>Internal impingement results when the tendons of the rotator cuff (</a:t>
            </a:r>
            <a:r>
              <a:rPr lang="en-US" sz="2600" dirty="0" err="1"/>
              <a:t>supraspinatus</a:t>
            </a:r>
            <a:r>
              <a:rPr lang="en-US" sz="2600" dirty="0"/>
              <a:t> and </a:t>
            </a:r>
            <a:r>
              <a:rPr lang="en-US" sz="2600" dirty="0" err="1"/>
              <a:t>infraspinatus</a:t>
            </a:r>
            <a:r>
              <a:rPr lang="en-US" sz="2600" dirty="0"/>
              <a:t> tendons) encroach between the humeral head and </a:t>
            </a:r>
            <a:r>
              <a:rPr lang="en-US" sz="2600" dirty="0" err="1"/>
              <a:t>glenoid</a:t>
            </a:r>
            <a:r>
              <a:rPr lang="en-US" sz="2600" dirty="0"/>
              <a:t> rim. </a:t>
            </a:r>
          </a:p>
          <a:p>
            <a:pPr>
              <a:buNone/>
            </a:pPr>
            <a:endParaRPr lang="en-US" sz="2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lvl="1"/>
            <a:r>
              <a:rPr lang="en-US" sz="2600" dirty="0"/>
              <a:t>Prone horizontal abduction  </a:t>
            </a:r>
          </a:p>
          <a:p>
            <a:pPr lvl="1"/>
            <a:r>
              <a:rPr lang="en-US" sz="2600" dirty="0"/>
              <a:t>Prone extension  </a:t>
            </a:r>
          </a:p>
          <a:p>
            <a:pPr lvl="1"/>
            <a:r>
              <a:rPr lang="en-US" sz="2600" dirty="0"/>
              <a:t>Wall slides  </a:t>
            </a:r>
          </a:p>
          <a:p>
            <a:pPr lvl="1"/>
            <a:r>
              <a:rPr lang="en-US" sz="2600" dirty="0"/>
              <a:t>Biceps/triceps</a:t>
            </a:r>
          </a:p>
          <a:p>
            <a:pPr lvl="1">
              <a:buNone/>
            </a:pPr>
            <a:endParaRPr lang="en-US" sz="2600" dirty="0"/>
          </a:p>
          <a:p>
            <a:pPr>
              <a:buFont typeface="Wingdings" pitchFamily="2" charset="2"/>
              <a:buChar char="q"/>
            </a:pPr>
            <a:r>
              <a:rPr lang="en-US" sz="2600" b="1" u="sng" dirty="0"/>
              <a:t>Guideline for progression to phase 4</a:t>
            </a:r>
            <a:r>
              <a:rPr lang="en-US" sz="2600" dirty="0"/>
              <a:t>  </a:t>
            </a:r>
          </a:p>
          <a:p>
            <a:pPr lvl="1"/>
            <a:r>
              <a:rPr lang="en-US" sz="2600" dirty="0"/>
              <a:t>Full, no painful range of motion  </a:t>
            </a:r>
          </a:p>
          <a:p>
            <a:pPr lvl="1"/>
            <a:r>
              <a:rPr lang="en-US" sz="2600" dirty="0"/>
              <a:t>No pain or tenderness  </a:t>
            </a:r>
          </a:p>
          <a:p>
            <a:pPr lvl="1"/>
            <a:r>
              <a:rPr lang="en-US" sz="2600" dirty="0"/>
              <a:t>Good strength   </a:t>
            </a:r>
          </a:p>
          <a:p>
            <a:pPr lvl="1"/>
            <a:r>
              <a:rPr lang="en-US" sz="2600" dirty="0"/>
              <a:t>Satisfactory clinical examination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PHASE 4: Return to activity phase</a:t>
            </a:r>
          </a:p>
        </p:txBody>
      </p:sp>
      <p:sp>
        <p:nvSpPr>
          <p:cNvPr id="3" name="Content Placeholder 2"/>
          <p:cNvSpPr>
            <a:spLocks noGrp="1"/>
          </p:cNvSpPr>
          <p:nvPr>
            <p:ph idx="1"/>
          </p:nvPr>
        </p:nvSpPr>
        <p:spPr>
          <a:xfrm>
            <a:off x="457200" y="1752600"/>
            <a:ext cx="8229600" cy="4373563"/>
          </a:xfrm>
        </p:spPr>
        <p:txBody>
          <a:bodyPr/>
          <a:lstStyle/>
          <a:p>
            <a:pPr>
              <a:buFont typeface="Wingdings" pitchFamily="2" charset="2"/>
              <a:buChar char="q"/>
            </a:pPr>
            <a:r>
              <a:rPr lang="en-US" b="1" u="sng" dirty="0"/>
              <a:t>Goals </a:t>
            </a:r>
            <a:r>
              <a:rPr lang="en-US" dirty="0"/>
              <a:t> </a:t>
            </a:r>
          </a:p>
          <a:p>
            <a:pPr lvl="1">
              <a:buFont typeface="Wingdings" pitchFamily="2" charset="2"/>
              <a:buChar char="Ø"/>
            </a:pPr>
            <a:r>
              <a:rPr lang="en-US" dirty="0"/>
              <a:t>Unrestricted, symptom-free activity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715000"/>
          </a:xfrm>
        </p:spPr>
        <p:txBody>
          <a:bodyPr>
            <a:noAutofit/>
          </a:bodyPr>
          <a:lstStyle/>
          <a:p>
            <a:r>
              <a:rPr lang="en-US" sz="2600" dirty="0"/>
              <a:t>Initiate interval sport program  </a:t>
            </a:r>
          </a:p>
          <a:p>
            <a:pPr lvl="1"/>
            <a:r>
              <a:rPr lang="en-US" sz="2600" dirty="0"/>
              <a:t>Throwing  </a:t>
            </a:r>
          </a:p>
          <a:p>
            <a:pPr lvl="1"/>
            <a:r>
              <a:rPr lang="en-US" sz="2600" dirty="0"/>
              <a:t>Tennis  </a:t>
            </a:r>
          </a:p>
          <a:p>
            <a:r>
              <a:rPr lang="en-US" sz="2600" dirty="0"/>
              <a:t>Maintenance exercise program  </a:t>
            </a:r>
          </a:p>
          <a:p>
            <a:pPr lvl="1"/>
            <a:r>
              <a:rPr lang="en-US" sz="2600" dirty="0"/>
              <a:t>Flexibility exercises   </a:t>
            </a:r>
          </a:p>
          <a:p>
            <a:pPr lvl="2"/>
            <a:r>
              <a:rPr lang="en-US" sz="2600" dirty="0"/>
              <a:t>L-Bar    </a:t>
            </a:r>
          </a:p>
          <a:p>
            <a:pPr lvl="3"/>
            <a:r>
              <a:rPr lang="en-US" sz="2600" dirty="0"/>
              <a:t>Flexion    </a:t>
            </a:r>
          </a:p>
          <a:p>
            <a:pPr lvl="3"/>
            <a:r>
              <a:rPr lang="en-US" sz="2600" dirty="0"/>
              <a:t>External rotation and internal rotation at 90° abduction    </a:t>
            </a:r>
          </a:p>
          <a:p>
            <a:pPr lvl="3"/>
            <a:r>
              <a:rPr lang="en-US" sz="2600" dirty="0"/>
              <a:t>Self-capsular stretches  </a:t>
            </a:r>
          </a:p>
          <a:p>
            <a:r>
              <a:rPr lang="en-US" sz="2600" dirty="0"/>
              <a:t>Isotonic exercises   </a:t>
            </a:r>
          </a:p>
          <a:p>
            <a:pPr lvl="1"/>
            <a:r>
              <a:rPr lang="en-US" sz="2600" dirty="0"/>
              <a:t>Fundamental shoulder exercises   </a:t>
            </a:r>
          </a:p>
          <a:p>
            <a:pPr lvl="1"/>
            <a:r>
              <a:rPr lang="en-US" sz="2600" dirty="0"/>
              <a:t>Perform three times a week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b="1" dirty="0"/>
              <a:t>ARTICLES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b="1" dirty="0"/>
              <a:t>ELECTROTHERAPY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Autofit/>
          </a:bodyPr>
          <a:lstStyle/>
          <a:p>
            <a:pPr marL="457200" indent="-457200">
              <a:buFont typeface="+mj-lt"/>
              <a:buAutoNum type="arabicPeriod"/>
            </a:pPr>
            <a:r>
              <a:rPr lang="en-US" sz="2500" b="1" dirty="0"/>
              <a:t>Comparison of different electrotherapy methods and exercise therapy in shoulder impingement syndrome: A prospective randomized controlled trial</a:t>
            </a:r>
            <a:endParaRPr lang="en-US" sz="2500" dirty="0"/>
          </a:p>
          <a:p>
            <a:r>
              <a:rPr lang="en-US" sz="2500" dirty="0" err="1"/>
              <a:t>Sevtap</a:t>
            </a:r>
            <a:r>
              <a:rPr lang="en-US" sz="2500" dirty="0"/>
              <a:t> </a:t>
            </a:r>
            <a:r>
              <a:rPr lang="en-US" sz="2500" dirty="0" err="1"/>
              <a:t>Gunay</a:t>
            </a:r>
            <a:r>
              <a:rPr lang="en-US" sz="2500" dirty="0"/>
              <a:t> </a:t>
            </a:r>
            <a:r>
              <a:rPr lang="en-US" sz="2500" dirty="0" err="1"/>
              <a:t>Ucurum</a:t>
            </a:r>
            <a:r>
              <a:rPr lang="en-US" sz="2500" dirty="0"/>
              <a:t>, </a:t>
            </a:r>
            <a:r>
              <a:rPr lang="en-US" sz="2500" dirty="0" err="1"/>
              <a:t>Derya</a:t>
            </a:r>
            <a:r>
              <a:rPr lang="en-US" sz="2500" dirty="0"/>
              <a:t> </a:t>
            </a:r>
            <a:r>
              <a:rPr lang="en-US" sz="2500" dirty="0" err="1"/>
              <a:t>Ozer</a:t>
            </a:r>
            <a:r>
              <a:rPr lang="en-US" sz="2500" dirty="0"/>
              <a:t> </a:t>
            </a:r>
            <a:r>
              <a:rPr lang="en-US" sz="2500" dirty="0" err="1"/>
              <a:t>Kaya</a:t>
            </a:r>
            <a:r>
              <a:rPr lang="en-US" sz="2500" dirty="0"/>
              <a:t>, et al</a:t>
            </a:r>
          </a:p>
          <a:p>
            <a:r>
              <a:rPr lang="en-US" sz="2500" dirty="0" err="1"/>
              <a:t>Acta</a:t>
            </a:r>
            <a:r>
              <a:rPr lang="en-US" sz="2500" dirty="0"/>
              <a:t> Orthopedic and </a:t>
            </a:r>
            <a:r>
              <a:rPr lang="en-US" sz="2500" dirty="0" err="1"/>
              <a:t>Traumatology</a:t>
            </a:r>
            <a:r>
              <a:rPr lang="en-US" sz="2500" dirty="0"/>
              <a:t> </a:t>
            </a:r>
            <a:r>
              <a:rPr lang="en-US" sz="2500" dirty="0" err="1"/>
              <a:t>Turcica</a:t>
            </a:r>
            <a:r>
              <a:rPr lang="en-US" sz="2500" dirty="0"/>
              <a:t>. July 2018</a:t>
            </a:r>
          </a:p>
          <a:p>
            <a:pPr>
              <a:buFont typeface="Wingdings" pitchFamily="2" charset="2"/>
              <a:buChar char="ü"/>
            </a:pPr>
            <a:r>
              <a:rPr lang="en-US" sz="2500" dirty="0"/>
              <a:t>The aim of this study was to assess and compare the effects of different electrotherapy methods and exercise therapy on pain, function and quality of life in shoulder impingement syndrome.</a:t>
            </a:r>
          </a:p>
          <a:p>
            <a:pPr>
              <a:buFont typeface="Wingdings" pitchFamily="2" charset="2"/>
              <a:buChar char="ü"/>
            </a:pPr>
            <a:r>
              <a:rPr lang="en-US" sz="2500" dirty="0"/>
              <a:t> 79 patients with shoulder impingement syndrome were randomly allocated into four groups. Group 1 was given hot pack and exercises, Group 2 was given hot packs, exercises and interferential current, Group 3 was given hot packs, exercises and TENS and Group 4 was given hot packs, exercises and ultrasound 3 times a week for 4 weeks.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Font typeface="Wingdings" pitchFamily="2" charset="2"/>
              <a:buChar char="ü"/>
            </a:pPr>
            <a:r>
              <a:rPr lang="en-US" sz="2600" dirty="0"/>
              <a:t>Application of ultrasound, interferential current and TENS in addition to exercise therapy in shoulder impingement syndrome treatment had similar improvements in terms of pain, function and physical component of quality of life. However, interferential current treatment showed significantly better outcomes for the mental component of quality of life.26</a:t>
            </a:r>
          </a:p>
          <a:p>
            <a:pPr>
              <a:buNone/>
            </a:pPr>
            <a:endParaRPr lang="en-US" sz="2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Autofit/>
          </a:bodyPr>
          <a:lstStyle/>
          <a:p>
            <a:pPr marL="514350" indent="-514350">
              <a:buNone/>
            </a:pPr>
            <a:r>
              <a:rPr lang="en-US" sz="2500" b="1" dirty="0"/>
              <a:t>2.  Comparative effectiveness of </a:t>
            </a:r>
            <a:r>
              <a:rPr lang="en-US" sz="2500" b="1" dirty="0" err="1"/>
              <a:t>ultrasonophoresis</a:t>
            </a:r>
            <a:r>
              <a:rPr lang="en-US" sz="2500" b="1" dirty="0"/>
              <a:t> and </a:t>
            </a:r>
            <a:r>
              <a:rPr lang="en-US" sz="2500" b="1" dirty="0" err="1"/>
              <a:t>iontophoresis</a:t>
            </a:r>
            <a:r>
              <a:rPr lang="en-US" sz="2500" b="1" dirty="0"/>
              <a:t> in impingement syndrome: a double-blind, randomized, placebo controlled trial</a:t>
            </a:r>
          </a:p>
          <a:p>
            <a:pPr>
              <a:buNone/>
            </a:pPr>
            <a:r>
              <a:rPr lang="en-US" sz="2500" dirty="0"/>
              <a:t>Isabel </a:t>
            </a:r>
            <a:r>
              <a:rPr lang="en-US" sz="2500" dirty="0" err="1"/>
              <a:t>García</a:t>
            </a:r>
            <a:r>
              <a:rPr lang="en-US" sz="2500" dirty="0"/>
              <a:t>, Cristina Lobo, et al</a:t>
            </a:r>
          </a:p>
          <a:p>
            <a:pPr>
              <a:buNone/>
            </a:pPr>
            <a:r>
              <a:rPr lang="en-US" sz="2500" dirty="0"/>
              <a:t>Clinical Rehabilitation, April 2016</a:t>
            </a:r>
          </a:p>
          <a:p>
            <a:pPr>
              <a:buFont typeface="Wingdings" pitchFamily="2" charset="2"/>
              <a:buChar char="ü"/>
            </a:pPr>
            <a:r>
              <a:rPr lang="en-US" sz="2500" dirty="0"/>
              <a:t>The aim of this study is to estimate the effectiveness of </a:t>
            </a:r>
            <a:r>
              <a:rPr lang="en-US" sz="2500" dirty="0" err="1"/>
              <a:t>ultrasonophoresis</a:t>
            </a:r>
            <a:r>
              <a:rPr lang="en-US" sz="2500" dirty="0"/>
              <a:t> and </a:t>
            </a:r>
            <a:r>
              <a:rPr lang="en-US" sz="2500" dirty="0" err="1"/>
              <a:t>iontophoresis</a:t>
            </a:r>
            <a:r>
              <a:rPr lang="en-US" sz="2500" dirty="0"/>
              <a:t> with sodium </a:t>
            </a:r>
            <a:r>
              <a:rPr lang="en-US" sz="2500" dirty="0" err="1"/>
              <a:t>diclofenac</a:t>
            </a:r>
            <a:r>
              <a:rPr lang="en-US" sz="2500" dirty="0"/>
              <a:t> used in addition to an exercise program for patients with impingement syndrome.</a:t>
            </a:r>
          </a:p>
          <a:p>
            <a:pPr>
              <a:buFont typeface="Wingdings" pitchFamily="2" charset="2"/>
              <a:buChar char="ü"/>
            </a:pPr>
            <a:r>
              <a:rPr lang="en-US" sz="2500" dirty="0"/>
              <a:t>The patients were randomly assigned to one of three groups: a) standard treatment (supervised exercises and </a:t>
            </a:r>
            <a:r>
              <a:rPr lang="en-US" sz="2500" dirty="0" err="1"/>
              <a:t>cryotherapy</a:t>
            </a:r>
            <a:r>
              <a:rPr lang="en-US" sz="2500" dirty="0"/>
              <a:t>) along with placebo </a:t>
            </a:r>
            <a:r>
              <a:rPr lang="en-US" sz="2500" dirty="0" err="1"/>
              <a:t>iontophoresis</a:t>
            </a:r>
            <a:r>
              <a:rPr lang="en-US" sz="2500" dirty="0"/>
              <a:t> and placebo </a:t>
            </a:r>
            <a:r>
              <a:rPr lang="en-US" sz="2500" dirty="0" err="1"/>
              <a:t>ultrasonophoresis</a:t>
            </a:r>
            <a:r>
              <a:rPr lang="en-US" sz="2500" dirty="0"/>
              <a:t>; b) standard treatment, </a:t>
            </a:r>
            <a:r>
              <a:rPr lang="en-US" sz="2500" dirty="0" err="1"/>
              <a:t>iontophoresis</a:t>
            </a:r>
            <a:r>
              <a:rPr lang="en-US" sz="2500" dirty="0"/>
              <a:t>, and placebo </a:t>
            </a:r>
            <a:r>
              <a:rPr lang="en-US" sz="2500" dirty="0" err="1"/>
              <a:t>ultrasonophoresis</a:t>
            </a:r>
            <a:r>
              <a:rPr lang="en-US" sz="2500" dirty="0"/>
              <a:t>; and c) standard treatment, </a:t>
            </a:r>
            <a:r>
              <a:rPr lang="en-US" sz="2500" dirty="0" err="1"/>
              <a:t>ultrasonophoresis</a:t>
            </a:r>
            <a:r>
              <a:rPr lang="en-US" sz="2500" dirty="0"/>
              <a:t>, and placebo </a:t>
            </a:r>
            <a:r>
              <a:rPr lang="en-US" sz="2500" dirty="0" err="1"/>
              <a:t>iontophoresis</a:t>
            </a:r>
            <a:r>
              <a:rPr lang="en-US" sz="2500" dirty="0"/>
              <a:t>. All patients received 15 treatment sessions.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buFont typeface="Wingdings" pitchFamily="2" charset="2"/>
              <a:buChar char="ü"/>
            </a:pPr>
            <a:r>
              <a:rPr lang="en-US" sz="2600" dirty="0"/>
              <a:t>In patients with impingement syndrome, a combination of </a:t>
            </a:r>
            <a:r>
              <a:rPr lang="en-US" sz="2600" dirty="0" err="1"/>
              <a:t>ultrasonophoresis</a:t>
            </a:r>
            <a:r>
              <a:rPr lang="en-US" sz="2600" dirty="0"/>
              <a:t> and an exercise program are better than a combination of </a:t>
            </a:r>
            <a:r>
              <a:rPr lang="en-US" sz="2600" dirty="0" err="1"/>
              <a:t>iontophoresis</a:t>
            </a:r>
            <a:r>
              <a:rPr lang="en-US" sz="2600" dirty="0"/>
              <a:t> and the same exercise program or the exercise program alone.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normAutofit/>
          </a:bodyPr>
          <a:lstStyle/>
          <a:p>
            <a:pPr>
              <a:buNone/>
            </a:pPr>
            <a:r>
              <a:rPr lang="en-US" sz="2600" b="1" dirty="0"/>
              <a:t>3. Efficacy of low-level laser therapy combined with exercise for </a:t>
            </a:r>
            <a:r>
              <a:rPr lang="en-US" sz="2600" b="1" dirty="0" err="1"/>
              <a:t>subacromial</a:t>
            </a:r>
            <a:r>
              <a:rPr lang="en-US" sz="2600" b="1" dirty="0"/>
              <a:t> impingement syndrome: A </a:t>
            </a:r>
            <a:r>
              <a:rPr lang="en-US" sz="2600" b="1" dirty="0" err="1"/>
              <a:t>randomised</a:t>
            </a:r>
            <a:r>
              <a:rPr lang="en-US" sz="2600" b="1" dirty="0"/>
              <a:t> controlled trial</a:t>
            </a:r>
          </a:p>
          <a:p>
            <a:pPr>
              <a:buNone/>
            </a:pPr>
            <a:r>
              <a:rPr lang="pt-BR" sz="2600" dirty="0"/>
              <a:t>Patrícia Pereira Alfredo, Jan Magnus Bjordal, et al.</a:t>
            </a:r>
          </a:p>
          <a:p>
            <a:pPr>
              <a:buNone/>
            </a:pPr>
            <a:r>
              <a:rPr lang="pt-BR" sz="2600" dirty="0"/>
              <a:t>Clinical Rehabilitation Dec 2020</a:t>
            </a:r>
          </a:p>
          <a:p>
            <a:pPr>
              <a:buFont typeface="Wingdings" pitchFamily="2" charset="2"/>
              <a:buChar char="ü"/>
            </a:pPr>
            <a:r>
              <a:rPr lang="en-US" sz="2600" dirty="0"/>
              <a:t>The objective of this study is to investigate the effect of low-level laser therapy (LLLT) combined with exercise on shoulder pain and disability in patients with </a:t>
            </a:r>
            <a:r>
              <a:rPr lang="en-US" sz="2600" dirty="0" err="1"/>
              <a:t>subacromial</a:t>
            </a:r>
            <a:r>
              <a:rPr lang="en-US" sz="2600" dirty="0"/>
              <a:t> impingement syndrome (SIS).</a:t>
            </a:r>
          </a:p>
          <a:p>
            <a:pPr>
              <a:buFont typeface="Wingdings" pitchFamily="2" charset="2"/>
              <a:buChar char="ü"/>
            </a:pPr>
            <a:r>
              <a:rPr lang="en-US" sz="2600" b="1" dirty="0"/>
              <a:t> </a:t>
            </a:r>
            <a:r>
              <a:rPr lang="en-US" sz="2600" dirty="0"/>
              <a:t>Groups I (</a:t>
            </a:r>
            <a:r>
              <a:rPr lang="en-US" sz="2600" i="1" dirty="0"/>
              <a:t>n</a:t>
            </a:r>
            <a:r>
              <a:rPr lang="en-US" sz="2600" dirty="0"/>
              <a:t> = 42), II (</a:t>
            </a:r>
            <a:r>
              <a:rPr lang="en-US" sz="2600" i="1" dirty="0"/>
              <a:t>n</a:t>
            </a:r>
            <a:r>
              <a:rPr lang="en-US" sz="2600" dirty="0"/>
              <a:t> = 42) and III (</a:t>
            </a:r>
            <a:r>
              <a:rPr lang="en-US" sz="2600" i="1" dirty="0"/>
              <a:t>n</a:t>
            </a:r>
            <a:r>
              <a:rPr lang="en-US" sz="2600" dirty="0"/>
              <a:t> = 36) were treated with Low-level laser therapy and exercise, exercise only and Low-level laser therapy only, respectively. Interventions were conducted three times a week for 8 weeks.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houlder impingement syndrome decompression surgery – What are your  alternatives? – Caring Medical Florida"/>
          <p:cNvPicPr>
            <a:picLocks noChangeAspect="1" noChangeArrowheads="1"/>
          </p:cNvPicPr>
          <p:nvPr/>
        </p:nvPicPr>
        <p:blipFill>
          <a:blip r:embed="rId2"/>
          <a:srcRect/>
          <a:stretch>
            <a:fillRect/>
          </a:stretch>
        </p:blipFill>
        <p:spPr bwMode="auto">
          <a:xfrm>
            <a:off x="1981200" y="285749"/>
            <a:ext cx="5715000" cy="6343651"/>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Font typeface="Wingdings" pitchFamily="2" charset="2"/>
              <a:buChar char="ü"/>
            </a:pPr>
            <a:r>
              <a:rPr lang="en-US" sz="2500" dirty="0"/>
              <a:t>Low-level laser therapy combined with exercises reduce pain intensity, improve shoulder function and reduces pain intensity and medication intake over 3 months.</a:t>
            </a:r>
          </a:p>
          <a:p>
            <a:endParaRPr lang="en-US" sz="25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371600"/>
          </a:xfrm>
        </p:spPr>
        <p:txBody>
          <a:bodyPr/>
          <a:lstStyle/>
          <a:p>
            <a:r>
              <a:rPr lang="en-US" b="1" dirty="0"/>
              <a:t>EXERCISES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629400"/>
          </a:xfrm>
        </p:spPr>
        <p:txBody>
          <a:bodyPr>
            <a:normAutofit fontScale="85000" lnSpcReduction="20000"/>
          </a:bodyPr>
          <a:lstStyle/>
          <a:p>
            <a:pPr>
              <a:buNone/>
            </a:pPr>
            <a:r>
              <a:rPr lang="en-US" b="1" dirty="0"/>
              <a:t>4. Stretching Exercises for </a:t>
            </a:r>
            <a:r>
              <a:rPr lang="en-US" b="1" dirty="0" err="1"/>
              <a:t>Subacromial</a:t>
            </a:r>
            <a:r>
              <a:rPr lang="en-US" b="1" dirty="0"/>
              <a:t> Impingement Syndrome: Effects of 6-Week Program on Shoulder Tightness, Pain, and Disability Status </a:t>
            </a:r>
          </a:p>
          <a:p>
            <a:pPr>
              <a:buNone/>
            </a:pPr>
            <a:r>
              <a:rPr lang="en-US" dirty="0" err="1"/>
              <a:t>Elif</a:t>
            </a:r>
            <a:r>
              <a:rPr lang="en-US" dirty="0"/>
              <a:t> </a:t>
            </a:r>
            <a:r>
              <a:rPr lang="en-US" dirty="0" err="1"/>
              <a:t>Turgut</a:t>
            </a:r>
            <a:r>
              <a:rPr lang="en-US" dirty="0"/>
              <a:t>, </a:t>
            </a:r>
            <a:r>
              <a:rPr lang="en-US" dirty="0" err="1"/>
              <a:t>Irem</a:t>
            </a:r>
            <a:r>
              <a:rPr lang="en-US" dirty="0"/>
              <a:t> </a:t>
            </a:r>
            <a:r>
              <a:rPr lang="en-US" dirty="0" err="1"/>
              <a:t>Duzgun</a:t>
            </a:r>
            <a:r>
              <a:rPr lang="en-US" dirty="0"/>
              <a:t>, and </a:t>
            </a:r>
            <a:r>
              <a:rPr lang="en-US" dirty="0" err="1"/>
              <a:t>Gul</a:t>
            </a:r>
            <a:r>
              <a:rPr lang="en-US" dirty="0"/>
              <a:t> </a:t>
            </a:r>
            <a:r>
              <a:rPr lang="en-US" dirty="0" err="1"/>
              <a:t>Baltaci</a:t>
            </a:r>
            <a:endParaRPr lang="en-US" dirty="0"/>
          </a:p>
          <a:p>
            <a:pPr>
              <a:buNone/>
            </a:pPr>
            <a:r>
              <a:rPr lang="en-US" dirty="0"/>
              <a:t>Journal of Sport Rehabilitation March 2018</a:t>
            </a:r>
          </a:p>
          <a:p>
            <a:pPr>
              <a:buFont typeface="Wingdings" pitchFamily="2" charset="2"/>
              <a:buChar char="ü"/>
            </a:pPr>
            <a:r>
              <a:rPr lang="en-US" dirty="0"/>
              <a:t>The aim of this study was to investigate the effects of a stretching program on posterior capsule tightness, </a:t>
            </a:r>
            <a:r>
              <a:rPr lang="en-US" dirty="0" err="1"/>
              <a:t>pectoralis</a:t>
            </a:r>
            <a:r>
              <a:rPr lang="en-US" dirty="0"/>
              <a:t> minor tightness, pain severity, and disability status in SIS.</a:t>
            </a:r>
          </a:p>
          <a:p>
            <a:pPr>
              <a:buFont typeface="Wingdings" pitchFamily="2" charset="2"/>
              <a:buChar char="ü"/>
            </a:pPr>
            <a:r>
              <a:rPr lang="en-US" dirty="0"/>
              <a:t>The 6-week self-stretching program for </a:t>
            </a:r>
            <a:r>
              <a:rPr lang="en-US" dirty="0" err="1"/>
              <a:t>pectoralis</a:t>
            </a:r>
            <a:r>
              <a:rPr lang="en-US" dirty="0"/>
              <a:t> minor, posterior capsule, </a:t>
            </a:r>
            <a:r>
              <a:rPr lang="en-US" dirty="0" err="1"/>
              <a:t>levator</a:t>
            </a:r>
            <a:r>
              <a:rPr lang="en-US" dirty="0"/>
              <a:t> scapula, and </a:t>
            </a:r>
            <a:r>
              <a:rPr lang="en-US" dirty="0" err="1"/>
              <a:t>latissimus</a:t>
            </a:r>
            <a:r>
              <a:rPr lang="en-US" dirty="0"/>
              <a:t> </a:t>
            </a:r>
            <a:r>
              <a:rPr lang="en-US" dirty="0" err="1"/>
              <a:t>dorsi</a:t>
            </a:r>
            <a:r>
              <a:rPr lang="en-US" dirty="0"/>
              <a:t> was performed.</a:t>
            </a:r>
          </a:p>
          <a:p>
            <a:pPr>
              <a:buFont typeface="Wingdings" pitchFamily="2" charset="2"/>
              <a:buChar char="ü"/>
            </a:pPr>
            <a:r>
              <a:rPr lang="en-US" dirty="0"/>
              <a:t>The findings of the study showed that flexibility, pain severity, and disability gains can be achieved with a 6-week stretching exercise training for participants with SIS. Therefore, shoulder girdle stretching exercises should be recommended early in shoulder rehabilitation program.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50000" t="40741" r="31667" b="12593"/>
          <a:stretch>
            <a:fillRect/>
          </a:stretch>
        </p:blipFill>
        <p:spPr bwMode="auto">
          <a:xfrm>
            <a:off x="228600" y="152401"/>
            <a:ext cx="2667000" cy="350519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l="30417" t="28519" r="50416" b="23333"/>
          <a:stretch>
            <a:fillRect/>
          </a:stretch>
        </p:blipFill>
        <p:spPr bwMode="auto">
          <a:xfrm>
            <a:off x="3276600" y="152400"/>
            <a:ext cx="2667000" cy="34544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l="49584" t="28519" r="31666" b="24074"/>
          <a:stretch>
            <a:fillRect/>
          </a:stretch>
        </p:blipFill>
        <p:spPr bwMode="auto">
          <a:xfrm>
            <a:off x="6149577" y="152400"/>
            <a:ext cx="2625329" cy="35052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l="30417" t="13704" r="50416" b="39629"/>
          <a:stretch>
            <a:fillRect/>
          </a:stretch>
        </p:blipFill>
        <p:spPr bwMode="auto">
          <a:xfrm>
            <a:off x="2514600" y="3581400"/>
            <a:ext cx="2362200" cy="3235188"/>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705600"/>
          </a:xfrm>
        </p:spPr>
        <p:txBody>
          <a:bodyPr>
            <a:normAutofit fontScale="85000" lnSpcReduction="20000"/>
          </a:bodyPr>
          <a:lstStyle/>
          <a:p>
            <a:pPr>
              <a:buNone/>
            </a:pPr>
            <a:r>
              <a:rPr lang="en-US" b="1" dirty="0"/>
              <a:t>5. Effect of scapular stabilization exercise program in patients with </a:t>
            </a:r>
            <a:r>
              <a:rPr lang="en-US" b="1" dirty="0" err="1"/>
              <a:t>subacromial</a:t>
            </a:r>
            <a:r>
              <a:rPr lang="en-US" b="1" dirty="0"/>
              <a:t> impingement syndrome: a systematic review</a:t>
            </a:r>
          </a:p>
          <a:p>
            <a:pPr>
              <a:buNone/>
            </a:pPr>
            <a:r>
              <a:rPr lang="en-US" dirty="0" err="1"/>
              <a:t>Hariharasudhan</a:t>
            </a:r>
            <a:r>
              <a:rPr lang="en-US" dirty="0"/>
              <a:t> </a:t>
            </a:r>
            <a:r>
              <a:rPr lang="en-US" dirty="0" err="1"/>
              <a:t>Ravichandran</a:t>
            </a:r>
            <a:r>
              <a:rPr lang="en-US" dirty="0"/>
              <a:t>, </a:t>
            </a:r>
            <a:r>
              <a:rPr lang="en-US" dirty="0" err="1"/>
              <a:t>Balamurugan</a:t>
            </a:r>
            <a:r>
              <a:rPr lang="en-US" dirty="0"/>
              <a:t> </a:t>
            </a:r>
            <a:r>
              <a:rPr lang="en-US" dirty="0" err="1"/>
              <a:t>Janakiraman</a:t>
            </a:r>
            <a:endParaRPr lang="en-US" dirty="0"/>
          </a:p>
          <a:p>
            <a:pPr>
              <a:buNone/>
            </a:pPr>
            <a:r>
              <a:rPr lang="en-US" dirty="0"/>
              <a:t>Journal of Exercise Rehabilitation June 2020</a:t>
            </a:r>
          </a:p>
          <a:p>
            <a:pPr>
              <a:buFont typeface="Wingdings" pitchFamily="2" charset="2"/>
              <a:buChar char="ü"/>
            </a:pPr>
            <a:r>
              <a:rPr lang="en-US" dirty="0"/>
              <a:t>This systematic review aims to evaluate and summarize the best evidence regarding the role of scapular stabilization interventions in alleviating shoulder dysfunction among subjects with </a:t>
            </a:r>
            <a:r>
              <a:rPr lang="en-US" dirty="0" err="1"/>
              <a:t>subacromial</a:t>
            </a:r>
            <a:r>
              <a:rPr lang="en-US" dirty="0"/>
              <a:t> impingement syndrome.</a:t>
            </a:r>
          </a:p>
          <a:p>
            <a:pPr>
              <a:buFont typeface="Wingdings" pitchFamily="2" charset="2"/>
              <a:buChar char="ü"/>
            </a:pPr>
            <a:r>
              <a:rPr lang="en-US" dirty="0"/>
              <a:t>They found that there was a significant effect on the scapular stabilization exercise program on improving pain and disability among subjects with </a:t>
            </a:r>
            <a:r>
              <a:rPr lang="en-US" dirty="0" err="1"/>
              <a:t>subacromial</a:t>
            </a:r>
            <a:r>
              <a:rPr lang="en-US" dirty="0"/>
              <a:t> impingement syndrome.</a:t>
            </a:r>
          </a:p>
          <a:p>
            <a:pPr>
              <a:buFont typeface="Wingdings" pitchFamily="2" charset="2"/>
              <a:buChar char="ü"/>
            </a:pPr>
            <a:r>
              <a:rPr lang="en-US" dirty="0"/>
              <a:t> This systematic review provides sufficient evidence to suggest that scapular stabilization exercises offers effectiveness in reducing pain and disability among subjects with </a:t>
            </a:r>
            <a:r>
              <a:rPr lang="en-US" dirty="0" err="1"/>
              <a:t>subacromial</a:t>
            </a:r>
            <a:r>
              <a:rPr lang="en-US" dirty="0"/>
              <a:t> impingement syndrome. </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32083" t="10370" r="32083" b="13333"/>
          <a:stretch>
            <a:fillRect/>
          </a:stretch>
        </p:blipFill>
        <p:spPr bwMode="auto">
          <a:xfrm>
            <a:off x="1828800" y="152400"/>
            <a:ext cx="5638800" cy="6601047"/>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31667" t="13333" r="33333" b="14074"/>
          <a:stretch>
            <a:fillRect/>
          </a:stretch>
        </p:blipFill>
        <p:spPr bwMode="auto">
          <a:xfrm>
            <a:off x="1752600" y="152400"/>
            <a:ext cx="5562600" cy="65405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a:normAutofit lnSpcReduction="10000"/>
          </a:bodyPr>
          <a:lstStyle/>
          <a:p>
            <a:pPr>
              <a:buNone/>
            </a:pPr>
            <a:r>
              <a:rPr lang="en-US" sz="2600" b="1" dirty="0"/>
              <a:t>6. Effect of supervised physiotherapy versus home exercise program in patients with </a:t>
            </a:r>
            <a:r>
              <a:rPr lang="en-US" sz="2600" b="1" dirty="0" err="1"/>
              <a:t>subacromial</a:t>
            </a:r>
            <a:r>
              <a:rPr lang="en-US" sz="2600" b="1" dirty="0"/>
              <a:t> impingement syndrome: A systematic review and meta-analysis</a:t>
            </a:r>
          </a:p>
          <a:p>
            <a:pPr>
              <a:buNone/>
            </a:pPr>
            <a:r>
              <a:rPr lang="en-US" sz="2600" dirty="0" err="1"/>
              <a:t>Héctor</a:t>
            </a:r>
            <a:r>
              <a:rPr lang="en-US" sz="2600" dirty="0"/>
              <a:t> </a:t>
            </a:r>
            <a:r>
              <a:rPr lang="en-US" sz="2600" dirty="0" err="1"/>
              <a:t>Gutiérrez</a:t>
            </a:r>
            <a:r>
              <a:rPr lang="en-US" sz="2600" dirty="0"/>
              <a:t>-Espinoza, Felipe Araya-Quintanilla, et al</a:t>
            </a:r>
          </a:p>
          <a:p>
            <a:pPr>
              <a:buNone/>
            </a:pPr>
            <a:r>
              <a:rPr lang="en-US" sz="2600" dirty="0"/>
              <a:t>Physical Therapy in Sports Jan 2020</a:t>
            </a:r>
          </a:p>
          <a:p>
            <a:pPr>
              <a:buFont typeface="Wingdings" pitchFamily="2" charset="2"/>
              <a:buChar char="ü"/>
            </a:pPr>
            <a:r>
              <a:rPr lang="en-US" sz="2600" dirty="0"/>
              <a:t>The objective of the study is to determine whether supervised physiotherapy is more effective for functional improvement and pain relief than a home exercise program in subjects with </a:t>
            </a:r>
            <a:r>
              <a:rPr lang="en-US" sz="2600" dirty="0" err="1"/>
              <a:t>subacromial</a:t>
            </a:r>
            <a:r>
              <a:rPr lang="en-US" sz="2600" dirty="0"/>
              <a:t> impingement syndrome.</a:t>
            </a:r>
          </a:p>
          <a:p>
            <a:pPr>
              <a:buFont typeface="Wingdings" pitchFamily="2" charset="2"/>
              <a:buChar char="ü"/>
            </a:pPr>
            <a:r>
              <a:rPr lang="en-US" sz="2600" dirty="0"/>
              <a:t>Seven clinical trials included.</a:t>
            </a:r>
          </a:p>
          <a:p>
            <a:pPr>
              <a:buFont typeface="Wingdings" pitchFamily="2" charset="2"/>
              <a:buChar char="ü"/>
            </a:pPr>
            <a:r>
              <a:rPr lang="en-US" sz="2600" dirty="0"/>
              <a:t>Supervised physical therapy and home-based progressive shoulder strengthening and stretching exercises for the rotator cuff and scapular muscles are equally effective in patients with </a:t>
            </a:r>
            <a:r>
              <a:rPr lang="en-US" sz="2600" dirty="0" err="1"/>
              <a:t>subacromial</a:t>
            </a:r>
            <a:r>
              <a:rPr lang="en-US" sz="2600" dirty="0"/>
              <a:t> impingement syndrome treated conservatively.</a:t>
            </a:r>
          </a:p>
          <a:p>
            <a:endParaRPr lang="en-US" sz="2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371600"/>
          </a:xfrm>
        </p:spPr>
        <p:txBody>
          <a:bodyPr/>
          <a:lstStyle/>
          <a:p>
            <a:r>
              <a:rPr lang="en-US" b="1" dirty="0"/>
              <a:t>MANUAL THERAPY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fontScale="92500" lnSpcReduction="20000"/>
          </a:bodyPr>
          <a:lstStyle/>
          <a:p>
            <a:pPr>
              <a:buNone/>
            </a:pPr>
            <a:r>
              <a:rPr lang="en-US" sz="2800" b="1" dirty="0"/>
              <a:t>7. Effects of mobilization with movement on pain and range of motion in patients with unilateral shoulder impingement syndrome: a randomized controlled trial</a:t>
            </a:r>
          </a:p>
          <a:p>
            <a:pPr>
              <a:buNone/>
            </a:pPr>
            <a:r>
              <a:rPr lang="pt-BR" sz="2800" dirty="0"/>
              <a:t>José A Delgado-Gil, Eva Prado-Robles, et al</a:t>
            </a:r>
          </a:p>
          <a:p>
            <a:pPr>
              <a:buNone/>
            </a:pPr>
            <a:r>
              <a:rPr lang="en-US" sz="2800" dirty="0"/>
              <a:t>Journal of Manipulative and Physiological Therapeutics April 2015</a:t>
            </a:r>
          </a:p>
          <a:p>
            <a:pPr>
              <a:buFont typeface="Wingdings" pitchFamily="2" charset="2"/>
              <a:buChar char="ü"/>
            </a:pPr>
            <a:r>
              <a:rPr lang="en-US" sz="2800" dirty="0"/>
              <a:t>The purpose of this study was to compare the immediate effects of mobilization with movement (MWM) to a sham technique in patients with shoulder impingement syndrome.</a:t>
            </a:r>
          </a:p>
          <a:p>
            <a:pPr>
              <a:buFont typeface="Wingdings" pitchFamily="2" charset="2"/>
              <a:buChar char="ü"/>
            </a:pPr>
            <a:r>
              <a:rPr lang="en-US" sz="2800" dirty="0"/>
              <a:t>Forty-two patients were randomized into an MWM group or sham manual contact.</a:t>
            </a:r>
          </a:p>
          <a:p>
            <a:pPr>
              <a:buFont typeface="Wingdings" pitchFamily="2" charset="2"/>
              <a:buChar char="ü"/>
            </a:pPr>
            <a:r>
              <a:rPr lang="en-US" sz="2800" dirty="0"/>
              <a:t>Patients with shoulder impingement syndrome who received 4 sessions of MWM exhibited significantly better outcomes for pain during shoulder flexion, pain-free range of shoulder flexion, maximal shoulder flexion, and maximal external rotation than those patients who were in the sham group. </a:t>
            </a:r>
            <a:endParaRPr lang="en-US" sz="2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An external file that holds a picture, illustration, etc.&#10;Object name is Dtsch_Arztebl_Int-114-0765_002.jpg"/>
          <p:cNvPicPr>
            <a:picLocks noChangeAspect="1" noChangeArrowheads="1"/>
          </p:cNvPicPr>
          <p:nvPr/>
        </p:nvPicPr>
        <p:blipFill>
          <a:blip r:embed="rId2"/>
          <a:srcRect/>
          <a:stretch>
            <a:fillRect/>
          </a:stretch>
        </p:blipFill>
        <p:spPr bwMode="auto">
          <a:xfrm>
            <a:off x="838200" y="381001"/>
            <a:ext cx="7492751" cy="4876800"/>
          </a:xfrm>
          <a:prstGeom prst="rect">
            <a:avLst/>
          </a:prstGeom>
          <a:noFill/>
        </p:spPr>
      </p:pic>
      <p:sp>
        <p:nvSpPr>
          <p:cNvPr id="3" name="Rectangle 2"/>
          <p:cNvSpPr/>
          <p:nvPr/>
        </p:nvSpPr>
        <p:spPr>
          <a:xfrm>
            <a:off x="914400" y="5181600"/>
            <a:ext cx="7543800" cy="1477328"/>
          </a:xfrm>
          <a:prstGeom prst="rect">
            <a:avLst/>
          </a:prstGeom>
        </p:spPr>
        <p:txBody>
          <a:bodyPr wrap="square">
            <a:spAutoFit/>
          </a:bodyPr>
          <a:lstStyle/>
          <a:p>
            <a:r>
              <a:rPr lang="en-US" dirty="0"/>
              <a:t>Anatomical overview of the shoulder (left, above), showing the mechanism of </a:t>
            </a:r>
            <a:r>
              <a:rPr lang="en-US" dirty="0" err="1"/>
              <a:t>subacromial</a:t>
            </a:r>
            <a:r>
              <a:rPr lang="en-US" dirty="0"/>
              <a:t> impingement with painful entrapment of soft tissues (arrows, right, above) on elevation of the arm, due to pathological contact of the humeral head with the roof of the shoulder joint, particularly the </a:t>
            </a:r>
            <a:r>
              <a:rPr lang="en-US" dirty="0" err="1"/>
              <a:t>anterolateral</a:t>
            </a:r>
            <a:r>
              <a:rPr lang="en-US" dirty="0"/>
              <a:t> portion of the </a:t>
            </a:r>
            <a:r>
              <a:rPr lang="en-US" dirty="0" err="1"/>
              <a:t>acromion</a:t>
            </a:r>
            <a:r>
              <a:rPr lang="en-US" dirty="0"/>
              <a:t> (below).</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40000" t="13333" r="20833" b="18519"/>
          <a:stretch>
            <a:fillRect/>
          </a:stretch>
        </p:blipFill>
        <p:spPr bwMode="auto">
          <a:xfrm>
            <a:off x="838200" y="304800"/>
            <a:ext cx="7543800" cy="640080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295400"/>
          </a:xfrm>
        </p:spPr>
        <p:txBody>
          <a:bodyPr/>
          <a:lstStyle/>
          <a:p>
            <a:r>
              <a:rPr lang="en-US" b="1" dirty="0"/>
              <a:t>TAPING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781800"/>
          </a:xfrm>
        </p:spPr>
        <p:txBody>
          <a:bodyPr>
            <a:noAutofit/>
          </a:bodyPr>
          <a:lstStyle/>
          <a:p>
            <a:pPr>
              <a:buNone/>
            </a:pPr>
            <a:r>
              <a:rPr lang="en-US" sz="2600" b="1" dirty="0"/>
              <a:t>8. Does taping in addition to physiotherapy improve the outcomes in </a:t>
            </a:r>
            <a:r>
              <a:rPr lang="en-US" sz="2600" b="1" dirty="0" err="1"/>
              <a:t>subacromial</a:t>
            </a:r>
            <a:r>
              <a:rPr lang="en-US" sz="2600" b="1" dirty="0"/>
              <a:t> impingement syndrome? A systematic review</a:t>
            </a:r>
          </a:p>
          <a:p>
            <a:pPr>
              <a:buNone/>
            </a:pPr>
            <a:r>
              <a:rPr lang="en-US" sz="2600" dirty="0"/>
              <a:t>Ismail </a:t>
            </a:r>
            <a:r>
              <a:rPr lang="en-US" sz="2600" dirty="0" err="1"/>
              <a:t>Saracoglu</a:t>
            </a:r>
            <a:r>
              <a:rPr lang="en-US" sz="2600" dirty="0"/>
              <a:t>, Yusuf </a:t>
            </a:r>
            <a:r>
              <a:rPr lang="en-US" sz="2600" dirty="0" err="1"/>
              <a:t>Emuk</a:t>
            </a:r>
            <a:r>
              <a:rPr lang="en-US" sz="2600" dirty="0"/>
              <a:t> &amp; </a:t>
            </a:r>
            <a:r>
              <a:rPr lang="en-US" sz="2600" dirty="0" err="1"/>
              <a:t>Ferruh</a:t>
            </a:r>
            <a:r>
              <a:rPr lang="en-US" sz="2600" dirty="0"/>
              <a:t> </a:t>
            </a:r>
            <a:r>
              <a:rPr lang="en-US" sz="2600" dirty="0" err="1"/>
              <a:t>Taspinar</a:t>
            </a:r>
            <a:endParaRPr lang="en-US" sz="2600" dirty="0"/>
          </a:p>
          <a:p>
            <a:pPr>
              <a:buNone/>
            </a:pPr>
            <a:r>
              <a:rPr lang="en-US" sz="2600" dirty="0"/>
              <a:t>Physiotherapy Theory and Practice April 2018</a:t>
            </a:r>
          </a:p>
          <a:p>
            <a:pPr>
              <a:buFont typeface="Wingdings" pitchFamily="2" charset="2"/>
              <a:buChar char="ü"/>
            </a:pPr>
            <a:r>
              <a:rPr lang="en-US" sz="2600" dirty="0"/>
              <a:t>The aim of this review was to determine whether any taping technique in addition to physiotherapy care is more effective than physiotherapy care alone in patients with shoulder impingement syndrome.</a:t>
            </a:r>
          </a:p>
          <a:p>
            <a:pPr>
              <a:buFont typeface="Wingdings" pitchFamily="2" charset="2"/>
              <a:buChar char="ü"/>
            </a:pPr>
            <a:r>
              <a:rPr lang="en-US" sz="2600" b="1" dirty="0"/>
              <a:t> </a:t>
            </a:r>
            <a:r>
              <a:rPr lang="en-US" sz="2600" dirty="0"/>
              <a:t>3 RCT’S and 1 controlled trial were included.</a:t>
            </a:r>
          </a:p>
          <a:p>
            <a:pPr>
              <a:buFont typeface="Wingdings" pitchFamily="2" charset="2"/>
              <a:buChar char="ü"/>
            </a:pPr>
            <a:r>
              <a:rPr lang="en-US" sz="2600" dirty="0"/>
              <a:t>They concluded that </a:t>
            </a:r>
            <a:r>
              <a:rPr lang="en-US" sz="2600" b="1" dirty="0"/>
              <a:t> </a:t>
            </a:r>
            <a:r>
              <a:rPr lang="en-US" sz="2600" dirty="0"/>
              <a:t>Clinical taping in addition to physiotherapy interventions (e.g. exercise, electrotherapy, and manual therapy) might be an optional modality for managing patients with shoulder impingement syndrome, especially for the initial stage of the treatment.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REFERENCES</a:t>
            </a: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marL="514350" indent="-514350">
              <a:buFont typeface="+mj-lt"/>
              <a:buAutoNum type="arabicPeriod"/>
            </a:pPr>
            <a:r>
              <a:rPr lang="en-US" dirty="0"/>
              <a:t>Julie A. Creech; Sabrina Silver. Shoulder Impingement Syndrome. </a:t>
            </a:r>
            <a:r>
              <a:rPr lang="en-US" i="1" dirty="0"/>
              <a:t>NCBI Bookshelf. </a:t>
            </a:r>
            <a:r>
              <a:rPr lang="en-US" dirty="0"/>
              <a:t>May 2020.</a:t>
            </a:r>
          </a:p>
          <a:p>
            <a:pPr marL="514350" indent="-514350">
              <a:buFont typeface="+mj-lt"/>
              <a:buAutoNum type="arabicPeriod"/>
            </a:pPr>
            <a:r>
              <a:rPr lang="en-US" dirty="0"/>
              <a:t>Escamilla RF, Hooks TR, et al. Optimal management of shoulder impingement syndrome. </a:t>
            </a:r>
            <a:r>
              <a:rPr lang="en-US" i="1" dirty="0"/>
              <a:t>Journal of sports med</a:t>
            </a:r>
            <a:r>
              <a:rPr lang="en-US" dirty="0"/>
              <a:t>. 2014; 5: 13–24.</a:t>
            </a:r>
          </a:p>
          <a:p>
            <a:pPr marL="514350" indent="-514350">
              <a:buFont typeface="+mj-lt"/>
              <a:buAutoNum type="arabicPeriod"/>
            </a:pPr>
            <a:r>
              <a:rPr lang="en-US" dirty="0"/>
              <a:t>Robert A. </a:t>
            </a:r>
            <a:r>
              <a:rPr lang="en-US" dirty="0" err="1"/>
              <a:t>donatelli</a:t>
            </a:r>
            <a:r>
              <a:rPr lang="en-US" dirty="0"/>
              <a:t> (2012). </a:t>
            </a:r>
            <a:r>
              <a:rPr lang="en-US" i="1" dirty="0"/>
              <a:t>Physical therapy of shoulder</a:t>
            </a:r>
            <a:r>
              <a:rPr lang="en-US" dirty="0"/>
              <a:t>. 5</a:t>
            </a:r>
            <a:r>
              <a:rPr lang="en-US" baseline="30000" dirty="0"/>
              <a:t>th</a:t>
            </a:r>
            <a:r>
              <a:rPr lang="en-US" dirty="0"/>
              <a:t> edition. Elsevier.</a:t>
            </a:r>
          </a:p>
          <a:p>
            <a:pPr marL="514350" indent="-514350">
              <a:buFont typeface="+mj-lt"/>
              <a:buAutoNum type="arabicPeriod"/>
            </a:pPr>
            <a:r>
              <a:rPr lang="en-US" dirty="0"/>
              <a:t>S. Brent </a:t>
            </a:r>
            <a:r>
              <a:rPr lang="en-US" dirty="0" err="1"/>
              <a:t>Brotzman</a:t>
            </a:r>
            <a:r>
              <a:rPr lang="en-US" dirty="0"/>
              <a:t>, Robert C. </a:t>
            </a:r>
            <a:r>
              <a:rPr lang="en-US" dirty="0" err="1"/>
              <a:t>Manske</a:t>
            </a:r>
            <a:r>
              <a:rPr lang="en-US" dirty="0"/>
              <a:t>. </a:t>
            </a:r>
            <a:r>
              <a:rPr lang="en-US" i="1" dirty="0"/>
              <a:t>Clinical </a:t>
            </a:r>
            <a:r>
              <a:rPr lang="en-US" i="1" dirty="0" err="1"/>
              <a:t>OrthopedIc</a:t>
            </a:r>
            <a:r>
              <a:rPr lang="en-US" i="1" dirty="0"/>
              <a:t> Rehabilitation: An Evidence-based Approach . </a:t>
            </a:r>
            <a:r>
              <a:rPr lang="en-US" dirty="0"/>
              <a:t>3</a:t>
            </a:r>
            <a:r>
              <a:rPr lang="en-US" baseline="30000" dirty="0"/>
              <a:t>rd</a:t>
            </a:r>
            <a:r>
              <a:rPr lang="en-US" dirty="0"/>
              <a:t> edition. Elsevier.</a:t>
            </a:r>
          </a:p>
          <a:p>
            <a:pPr marL="514350" indent="-514350">
              <a:buFont typeface="+mj-lt"/>
              <a:buAutoNum type="arabicPeriod"/>
            </a:pPr>
            <a:r>
              <a:rPr lang="en-US" dirty="0"/>
              <a:t>David J. Magee, James E. </a:t>
            </a:r>
            <a:r>
              <a:rPr lang="en-US" dirty="0" err="1"/>
              <a:t>Zachazewski</a:t>
            </a:r>
            <a:r>
              <a:rPr lang="en-US" dirty="0"/>
              <a:t>, et al. (2016) </a:t>
            </a:r>
            <a:r>
              <a:rPr lang="en-US" i="1" dirty="0"/>
              <a:t>Pathology And Intervention In Musculoskeletal Rehabilitation. </a:t>
            </a:r>
            <a:r>
              <a:rPr lang="en-US" dirty="0"/>
              <a:t>2</a:t>
            </a:r>
            <a:r>
              <a:rPr lang="en-US" baseline="30000" dirty="0"/>
              <a:t>nd</a:t>
            </a:r>
            <a:r>
              <a:rPr lang="en-US" dirty="0"/>
              <a:t> edition. Elsevier</a:t>
            </a:r>
          </a:p>
          <a:p>
            <a:pPr>
              <a:buNone/>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514350" indent="-514350">
              <a:buAutoNum type="arabicPeriod" startAt="6"/>
            </a:pPr>
            <a:r>
              <a:rPr lang="sv-SE" dirty="0"/>
              <a:t>Garving C., Jakob S., et al.</a:t>
            </a:r>
            <a:r>
              <a:rPr lang="en-US" b="1" dirty="0"/>
              <a:t> </a:t>
            </a:r>
            <a:r>
              <a:rPr lang="en-US" i="1" dirty="0"/>
              <a:t>Impingement Syndrome of the Shoulder.</a:t>
            </a:r>
            <a:r>
              <a:rPr lang="en-US" b="1" dirty="0"/>
              <a:t> </a:t>
            </a:r>
            <a:r>
              <a:rPr lang="de-DE" dirty="0"/>
              <a:t>Dtsch Arztebl Int. 2017 Nov 10;114(45):765-776.</a:t>
            </a:r>
          </a:p>
          <a:p>
            <a:pPr marL="514350" indent="-514350">
              <a:buAutoNum type="arabicPeriod" startAt="6"/>
            </a:pPr>
            <a:r>
              <a:rPr lang="de-DE" dirty="0"/>
              <a:t>Beirer M, Imhoff AB, Braun S. </a:t>
            </a:r>
            <a:r>
              <a:rPr lang="en-US" i="1" dirty="0"/>
              <a:t>Impingement syndromes of the shoulder. </a:t>
            </a:r>
            <a:r>
              <a:rPr lang="en-US" dirty="0" err="1"/>
              <a:t>Orthopade</a:t>
            </a:r>
            <a:r>
              <a:rPr lang="en-US" dirty="0"/>
              <a:t>. 2017 Apr;46(4):373-386.</a:t>
            </a:r>
          </a:p>
          <a:p>
            <a:pPr marL="514350" indent="-514350">
              <a:buAutoNum type="arabicPeriod" startAt="6"/>
            </a:pPr>
            <a:r>
              <a:rPr lang="en-US" dirty="0" err="1"/>
              <a:t>Subacromial</a:t>
            </a:r>
            <a:r>
              <a:rPr lang="en-US" dirty="0"/>
              <a:t> Pain Syndrome. (2020, October 17). </a:t>
            </a:r>
            <a:r>
              <a:rPr lang="en-US" i="1" dirty="0" err="1"/>
              <a:t>Physiopedia</a:t>
            </a:r>
            <a:r>
              <a:rPr lang="en-US" i="1" dirty="0"/>
              <a:t>, </a:t>
            </a:r>
            <a:r>
              <a:rPr lang="en-US" dirty="0"/>
              <a:t>. Retrieved 21:04, December 26, 2020 from </a:t>
            </a:r>
            <a:r>
              <a:rPr lang="en-US" dirty="0">
                <a:hlinkClick r:id="rId2"/>
              </a:rPr>
              <a:t>https://www.physio-pedia.com/index.php?title=Subacromial_Pain_Syndrome&amp;oldid=254756</a:t>
            </a:r>
            <a:endParaRPr lang="en-US" dirty="0"/>
          </a:p>
          <a:p>
            <a:pPr marL="514350" indent="-514350">
              <a:buAutoNum type="arabicPeriod" startAt="6"/>
            </a:pPr>
            <a:r>
              <a:rPr lang="en-US" dirty="0"/>
              <a:t>Internal Impingement of the Shoulder. (2020, October 15). </a:t>
            </a:r>
            <a:r>
              <a:rPr lang="en-US" i="1" dirty="0" err="1"/>
              <a:t>Physiopedia</a:t>
            </a:r>
            <a:r>
              <a:rPr lang="en-US" i="1" dirty="0"/>
              <a:t>, </a:t>
            </a:r>
            <a:r>
              <a:rPr lang="en-US" dirty="0"/>
              <a:t>. Retrieved 21:05, December 26, 2020 from </a:t>
            </a:r>
            <a:r>
              <a:rPr lang="en-US" dirty="0">
                <a:hlinkClick r:id="rId3"/>
              </a:rPr>
              <a:t>https://www.physio-pedia.com/index.php?title=Internal_Impingement_of_the_Shoulder&amp;oldid=254525</a:t>
            </a:r>
            <a:r>
              <a:rPr lang="en-US" dirty="0"/>
              <a:t>.</a:t>
            </a:r>
            <a:endParaRPr lang="en-US" i="1" dirty="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Thank You For Listening on Make a GIF"/>
          <p:cNvPicPr>
            <a:picLocks noChangeAspect="1" noChangeArrowheads="1" noCrop="1"/>
          </p:cNvPicPr>
          <p:nvPr/>
        </p:nvPicPr>
        <p:blipFill>
          <a:blip r:embed="rId2"/>
          <a:srcRect/>
          <a:stretch>
            <a:fillRect/>
          </a:stretch>
        </p:blipFill>
        <p:spPr bwMode="auto">
          <a:xfrm>
            <a:off x="762000" y="533400"/>
            <a:ext cx="7620000" cy="5791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059363"/>
          </a:xfrm>
        </p:spPr>
        <p:txBody>
          <a:bodyPr>
            <a:noAutofit/>
          </a:bodyPr>
          <a:lstStyle/>
          <a:p>
            <a:r>
              <a:rPr lang="en-US" sz="2600" dirty="0"/>
              <a:t>In primary impingement, there is a structural narrowing of the </a:t>
            </a:r>
            <a:r>
              <a:rPr lang="en-US" sz="2600" dirty="0" err="1"/>
              <a:t>subacromial</a:t>
            </a:r>
            <a:r>
              <a:rPr lang="en-US" sz="2600" dirty="0"/>
              <a:t> space. </a:t>
            </a:r>
          </a:p>
          <a:p>
            <a:r>
              <a:rPr lang="en-US" sz="2600" dirty="0"/>
              <a:t>Secondary shoulder impingement syndrome is characterized by normal anatomy at rest and onset of impingement during shoulder motion, likely secondary to rotator cuff weakness, permitting uncontrolled cranial translation of the humeral head. </a:t>
            </a:r>
          </a:p>
          <a:p>
            <a:r>
              <a:rPr lang="en-US" sz="2600" dirty="0"/>
              <a:t>Another potential cause of secondary impingement syndrome is a weakness of the </a:t>
            </a:r>
            <a:r>
              <a:rPr lang="en-US" sz="2600" dirty="0" err="1"/>
              <a:t>trapezius</a:t>
            </a:r>
            <a:r>
              <a:rPr lang="en-US" sz="2600" dirty="0"/>
              <a:t> and </a:t>
            </a:r>
            <a:r>
              <a:rPr lang="en-US" sz="2600" dirty="0" err="1"/>
              <a:t>serratus</a:t>
            </a:r>
            <a:r>
              <a:rPr lang="en-US" sz="2600" dirty="0"/>
              <a:t> anterior muscles, limiting the external rotation and rise of the scapula with the abduction of the upper extremity, further narrowing the </a:t>
            </a:r>
            <a:r>
              <a:rPr lang="en-US" sz="2600" dirty="0" err="1"/>
              <a:t>subacromial</a:t>
            </a:r>
            <a:r>
              <a:rPr lang="en-US" sz="2600" dirty="0"/>
              <a:t> space.</a:t>
            </a:r>
          </a:p>
          <a:p>
            <a:endParaRPr lang="en-US" sz="2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oulder impingement syndrome larissa 2016"/>
          <p:cNvPicPr>
            <a:picLocks noChangeAspect="1" noChangeArrowheads="1"/>
          </p:cNvPicPr>
          <p:nvPr/>
        </p:nvPicPr>
        <p:blipFill>
          <a:blip r:embed="rId2"/>
          <a:srcRect/>
          <a:stretch>
            <a:fillRect/>
          </a:stretch>
        </p:blipFill>
        <p:spPr bwMode="auto">
          <a:xfrm>
            <a:off x="228600" y="0"/>
            <a:ext cx="5785154" cy="4343400"/>
          </a:xfrm>
          <a:prstGeom prst="rect">
            <a:avLst/>
          </a:prstGeom>
          <a:noFill/>
        </p:spPr>
      </p:pic>
      <p:pic>
        <p:nvPicPr>
          <p:cNvPr id="65538" name="Picture 2"/>
          <p:cNvPicPr>
            <a:picLocks noChangeAspect="1" noChangeArrowheads="1"/>
          </p:cNvPicPr>
          <p:nvPr/>
        </p:nvPicPr>
        <p:blipFill>
          <a:blip r:embed="rId3"/>
          <a:srcRect l="19583" t="28889" r="40833" b="33333"/>
          <a:stretch>
            <a:fillRect/>
          </a:stretch>
        </p:blipFill>
        <p:spPr bwMode="auto">
          <a:xfrm>
            <a:off x="5791200" y="1981200"/>
            <a:ext cx="3200400" cy="2208998"/>
          </a:xfrm>
          <a:prstGeom prst="rect">
            <a:avLst/>
          </a:prstGeom>
          <a:noFill/>
          <a:ln w="9525">
            <a:noFill/>
            <a:miter lim="800000"/>
            <a:headEnd/>
            <a:tailEnd/>
          </a:ln>
          <a:effectLst/>
        </p:spPr>
      </p:pic>
      <p:pic>
        <p:nvPicPr>
          <p:cNvPr id="65540" name="Picture 4" descr="File:Shapes of Acromion.jpg"/>
          <p:cNvPicPr>
            <a:picLocks noChangeAspect="1" noChangeArrowheads="1"/>
          </p:cNvPicPr>
          <p:nvPr/>
        </p:nvPicPr>
        <p:blipFill>
          <a:blip r:embed="rId4"/>
          <a:srcRect/>
          <a:stretch>
            <a:fillRect/>
          </a:stretch>
        </p:blipFill>
        <p:spPr bwMode="auto">
          <a:xfrm>
            <a:off x="457200" y="4248149"/>
            <a:ext cx="5753100" cy="260985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Mohammad Ali Tahririan Department of Orthopedics Kashani Hospital - ppt  video online download"/>
          <p:cNvPicPr>
            <a:picLocks noChangeAspect="1" noChangeArrowheads="1"/>
          </p:cNvPicPr>
          <p:nvPr/>
        </p:nvPicPr>
        <p:blipFill>
          <a:blip r:embed="rId2"/>
          <a:srcRect/>
          <a:stretch>
            <a:fillRect/>
          </a:stretch>
        </p:blipFill>
        <p:spPr bwMode="auto">
          <a:xfrm>
            <a:off x="228600" y="0"/>
            <a:ext cx="5334000" cy="4000500"/>
          </a:xfrm>
          <a:prstGeom prst="rect">
            <a:avLst/>
          </a:prstGeom>
          <a:noFill/>
        </p:spPr>
      </p:pic>
      <p:pic>
        <p:nvPicPr>
          <p:cNvPr id="63495" name="Picture 7"/>
          <p:cNvPicPr>
            <a:picLocks noChangeAspect="1" noChangeArrowheads="1"/>
          </p:cNvPicPr>
          <p:nvPr/>
        </p:nvPicPr>
        <p:blipFill>
          <a:blip r:embed="rId3"/>
          <a:srcRect l="25833" t="22481" r="42917" b="30232"/>
          <a:stretch>
            <a:fillRect/>
          </a:stretch>
        </p:blipFill>
        <p:spPr bwMode="auto">
          <a:xfrm>
            <a:off x="5105400" y="3048000"/>
            <a:ext cx="3810000" cy="33528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l="18750" t="26667" r="41250" b="20000"/>
          <a:stretch>
            <a:fillRect/>
          </a:stretch>
        </p:blipFill>
        <p:spPr bwMode="auto">
          <a:xfrm>
            <a:off x="990600" y="685800"/>
            <a:ext cx="7315200" cy="54864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948</TotalTime>
  <Words>1477</Words>
  <Application>Microsoft Office PowerPoint</Application>
  <PresentationFormat>On-screen Show (4:3)</PresentationFormat>
  <Paragraphs>254</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Times New Roman</vt:lpstr>
      <vt:lpstr>Wingdings</vt:lpstr>
      <vt:lpstr>Office Theme</vt:lpstr>
      <vt:lpstr>MANAGEMENT OF SHOULDER IMPINGEMENT</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FACTORS RELATED TO PATHOLOGIC CONDITION</vt:lpstr>
      <vt:lpstr>SIGNS AND SYMPTOMS</vt:lpstr>
      <vt:lpstr>PowerPoint Presentation</vt:lpstr>
      <vt:lpstr>STAGES OF PATHOLOGY</vt:lpstr>
      <vt:lpstr>PowerPoint Presentation</vt:lpstr>
      <vt:lpstr>PowerPoint Presentation</vt:lpstr>
      <vt:lpstr>PowerPoint Presentation</vt:lpstr>
      <vt:lpstr>TREATMENT OF IMPINGEMENT REHABILITATION PROTOCOL </vt:lpstr>
      <vt:lpstr>PHASE 1: Maximal protection: acute phase</vt:lpstr>
      <vt:lpstr>PowerPoint Presentation</vt:lpstr>
      <vt:lpstr>PowerPoint Presentation</vt:lpstr>
      <vt:lpstr>PowerPoint Presentation</vt:lpstr>
      <vt:lpstr>PowerPoint Presentation</vt:lpstr>
      <vt:lpstr>PowerPoint Presentation</vt:lpstr>
      <vt:lpstr>PHASE 2: Intermediate phase</vt:lpstr>
      <vt:lpstr>PowerPoint Presentation</vt:lpstr>
      <vt:lpstr>PowerPoint Presentation</vt:lpstr>
      <vt:lpstr>PowerPoint Presentation</vt:lpstr>
      <vt:lpstr>PHASE 3: Advanced strengthening phase</vt:lpstr>
      <vt:lpstr>PowerPoint Presentation</vt:lpstr>
      <vt:lpstr>PowerPoint Presentation</vt:lpstr>
      <vt:lpstr>PHASE 4: Return to activity phase</vt:lpstr>
      <vt:lpstr>PowerPoint Presentation</vt:lpstr>
      <vt:lpstr>ARTICLES</vt:lpstr>
      <vt:lpstr>ELECTROTHERAPY</vt:lpstr>
      <vt:lpstr>PowerPoint Presentation</vt:lpstr>
      <vt:lpstr>PowerPoint Presentation</vt:lpstr>
      <vt:lpstr>PowerPoint Presentation</vt:lpstr>
      <vt:lpstr>PowerPoint Presentation</vt:lpstr>
      <vt:lpstr>PowerPoint Presentation</vt:lpstr>
      <vt:lpstr>PowerPoint Presentation</vt:lpstr>
      <vt:lpstr>EXERCISES</vt:lpstr>
      <vt:lpstr>PowerPoint Presentation</vt:lpstr>
      <vt:lpstr>PowerPoint Presentation</vt:lpstr>
      <vt:lpstr>PowerPoint Presentation</vt:lpstr>
      <vt:lpstr>PowerPoint Presentation</vt:lpstr>
      <vt:lpstr>PowerPoint Presentation</vt:lpstr>
      <vt:lpstr>PowerPoint Presentation</vt:lpstr>
      <vt:lpstr>MANUAL THERAPY</vt:lpstr>
      <vt:lpstr>PowerPoint Presentation</vt:lpstr>
      <vt:lpstr>PowerPoint Presentation</vt:lpstr>
      <vt:lpstr>TAPING</vt:lpstr>
      <vt:lpstr>PowerPoint Presentation</vt:lpstr>
      <vt:lpstr>REFERENCES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SHOULDER IMPINGEMENT</dc:title>
  <dc:creator>Microsoft</dc:creator>
  <cp:lastModifiedBy>prachidorlikar0510@gmail.com</cp:lastModifiedBy>
  <cp:revision>91</cp:revision>
  <dcterms:created xsi:type="dcterms:W3CDTF">2020-12-23T14:28:55Z</dcterms:created>
  <dcterms:modified xsi:type="dcterms:W3CDTF">2024-06-18T14:50:34Z</dcterms:modified>
</cp:coreProperties>
</file>